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1" r:id="rId1"/>
  </p:sldMasterIdLst>
  <p:notesMasterIdLst>
    <p:notesMasterId r:id="rId15"/>
  </p:notesMasterIdLst>
  <p:sldIdLst>
    <p:sldId id="256" r:id="rId2"/>
    <p:sldId id="257" r:id="rId3"/>
    <p:sldId id="258" r:id="rId4"/>
    <p:sldId id="259" r:id="rId5"/>
    <p:sldId id="266" r:id="rId6"/>
    <p:sldId id="269" r:id="rId7"/>
    <p:sldId id="260" r:id="rId8"/>
    <p:sldId id="261" r:id="rId9"/>
    <p:sldId id="262" r:id="rId10"/>
    <p:sldId id="264" r:id="rId11"/>
    <p:sldId id="263" r:id="rId12"/>
    <p:sldId id="268" r:id="rId13"/>
    <p:sldId id="26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01"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nager3" initials="M" lastIdx="1" clrIdx="0">
    <p:extLst>
      <p:ext uri="{19B8F6BF-5375-455C-9EA6-DF929625EA0E}">
        <p15:presenceInfo xmlns:p15="http://schemas.microsoft.com/office/powerpoint/2012/main" userId="Manager3"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987" autoAdjust="0"/>
    <p:restoredTop sz="95501" autoAdjust="0"/>
  </p:normalViewPr>
  <p:slideViewPr>
    <p:cSldViewPr snapToGrid="0" showGuides="1">
      <p:cViewPr varScale="1">
        <p:scale>
          <a:sx n="118" d="100"/>
          <a:sy n="118" d="100"/>
        </p:scale>
        <p:origin x="870" y="84"/>
      </p:cViewPr>
      <p:guideLst>
        <p:guide orient="horz" pos="2001"/>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bg-BG"/>
        </a:p>
      </c:txPr>
    </c:title>
    <c:autoTitleDeleted val="0"/>
    <c:plotArea>
      <c:layout>
        <c:manualLayout>
          <c:layoutTarget val="inner"/>
          <c:xMode val="edge"/>
          <c:yMode val="edge"/>
          <c:x val="0.18807429417694002"/>
          <c:y val="2.8675507818897578E-2"/>
          <c:w val="0.81192570582306001"/>
          <c:h val="0.84906273553801925"/>
        </c:manualLayout>
      </c:layout>
      <c:pieChart>
        <c:varyColors val="1"/>
        <c:ser>
          <c:idx val="0"/>
          <c:order val="0"/>
          <c:tx>
            <c:strRef>
              <c:f>Sheet1!$B$1</c:f>
              <c:strCache>
                <c:ptCount val="1"/>
                <c:pt idx="0">
                  <c:v>Sales</c:v>
                </c:pt>
              </c:strCache>
            </c:strRef>
          </c:tx>
          <c:explosion val="21"/>
          <c:dPt>
            <c:idx val="0"/>
            <c:bubble3D val="0"/>
            <c:explosion val="9"/>
            <c:spPr>
              <a:gradFill rotWithShape="1">
                <a:gsLst>
                  <a:gs pos="0">
                    <a:schemeClr val="accent1">
                      <a:tint val="85000"/>
                      <a:shade val="98000"/>
                      <a:satMod val="110000"/>
                      <a:lumMod val="103000"/>
                    </a:schemeClr>
                  </a:gs>
                  <a:gs pos="50000">
                    <a:schemeClr val="accent1">
                      <a:shade val="85000"/>
                      <a:satMod val="105000"/>
                      <a:lumMod val="100000"/>
                    </a:schemeClr>
                  </a:gs>
                  <a:gs pos="100000">
                    <a:schemeClr val="accent1">
                      <a:shade val="60000"/>
                      <a:satMod val="120000"/>
                      <a:lumMod val="100000"/>
                    </a:schemeClr>
                  </a:gs>
                </a:gsLst>
                <a:lin ang="5400000" scaled="0"/>
              </a:gradFill>
              <a:ln>
                <a:noFill/>
              </a:ln>
              <a:effectLst>
                <a:outerShdw blurRad="88900" dist="27940" dir="5400000" algn="ctr" rotWithShape="0">
                  <a:srgbClr val="000000">
                    <a:alpha val="63000"/>
                  </a:srgbClr>
                </a:outerShdw>
              </a:effectLst>
            </c:spPr>
            <c:extLst>
              <c:ext xmlns:c16="http://schemas.microsoft.com/office/drawing/2014/chart" uri="{C3380CC4-5D6E-409C-BE32-E72D297353CC}">
                <c16:uniqueId val="{00000002-EADF-4DAF-A138-7FA2D1ED48CE}"/>
              </c:ext>
            </c:extLst>
          </c:dPt>
          <c:dPt>
            <c:idx val="1"/>
            <c:bubble3D val="0"/>
            <c:explosion val="9"/>
            <c:spPr>
              <a:gradFill rotWithShape="1">
                <a:gsLst>
                  <a:gs pos="0">
                    <a:schemeClr val="accent2">
                      <a:tint val="85000"/>
                      <a:shade val="98000"/>
                      <a:satMod val="110000"/>
                      <a:lumMod val="103000"/>
                    </a:schemeClr>
                  </a:gs>
                  <a:gs pos="50000">
                    <a:schemeClr val="accent2">
                      <a:shade val="85000"/>
                      <a:satMod val="105000"/>
                      <a:lumMod val="100000"/>
                    </a:schemeClr>
                  </a:gs>
                  <a:gs pos="100000">
                    <a:schemeClr val="accent2">
                      <a:shade val="60000"/>
                      <a:satMod val="120000"/>
                      <a:lumMod val="100000"/>
                    </a:schemeClr>
                  </a:gs>
                </a:gsLst>
                <a:lin ang="5400000" scaled="0"/>
              </a:gradFill>
              <a:ln>
                <a:noFill/>
              </a:ln>
              <a:effectLst>
                <a:outerShdw blurRad="88900" dist="27940" dir="5400000" algn="ctr" rotWithShape="0">
                  <a:srgbClr val="000000">
                    <a:alpha val="63000"/>
                  </a:srgbClr>
                </a:outerShdw>
              </a:effectLst>
            </c:spPr>
            <c:extLst>
              <c:ext xmlns:c16="http://schemas.microsoft.com/office/drawing/2014/chart" uri="{C3380CC4-5D6E-409C-BE32-E72D297353CC}">
                <c16:uniqueId val="{00000005-EADF-4DAF-A138-7FA2D1ED48CE}"/>
              </c:ext>
            </c:extLst>
          </c:dPt>
          <c:dPt>
            <c:idx val="2"/>
            <c:bubble3D val="0"/>
            <c:explosion val="13"/>
            <c:spPr>
              <a:gradFill rotWithShape="1">
                <a:gsLst>
                  <a:gs pos="0">
                    <a:schemeClr val="accent3">
                      <a:tint val="85000"/>
                      <a:shade val="98000"/>
                      <a:satMod val="110000"/>
                      <a:lumMod val="103000"/>
                    </a:schemeClr>
                  </a:gs>
                  <a:gs pos="50000">
                    <a:schemeClr val="accent3">
                      <a:shade val="85000"/>
                      <a:satMod val="105000"/>
                      <a:lumMod val="100000"/>
                    </a:schemeClr>
                  </a:gs>
                  <a:gs pos="100000">
                    <a:schemeClr val="accent3">
                      <a:shade val="60000"/>
                      <a:satMod val="120000"/>
                      <a:lumMod val="100000"/>
                    </a:schemeClr>
                  </a:gs>
                </a:gsLst>
                <a:lin ang="5400000" scaled="0"/>
              </a:gradFill>
              <a:ln>
                <a:noFill/>
              </a:ln>
              <a:effectLst>
                <a:outerShdw blurRad="88900" dist="27940" dir="5400000" algn="ctr" rotWithShape="0">
                  <a:srgbClr val="000000">
                    <a:alpha val="63000"/>
                  </a:srgbClr>
                </a:outerShdw>
              </a:effectLst>
            </c:spPr>
            <c:extLst>
              <c:ext xmlns:c16="http://schemas.microsoft.com/office/drawing/2014/chart" uri="{C3380CC4-5D6E-409C-BE32-E72D297353CC}">
                <c16:uniqueId val="{00000004-EADF-4DAF-A138-7FA2D1ED48CE}"/>
              </c:ext>
            </c:extLst>
          </c:dPt>
          <c:dPt>
            <c:idx val="3"/>
            <c:bubble3D val="0"/>
            <c:explosion val="9"/>
            <c:spPr>
              <a:gradFill rotWithShape="1">
                <a:gsLst>
                  <a:gs pos="0">
                    <a:schemeClr val="accent4">
                      <a:tint val="85000"/>
                      <a:shade val="98000"/>
                      <a:satMod val="110000"/>
                      <a:lumMod val="103000"/>
                    </a:schemeClr>
                  </a:gs>
                  <a:gs pos="50000">
                    <a:schemeClr val="accent4">
                      <a:shade val="85000"/>
                      <a:satMod val="105000"/>
                      <a:lumMod val="100000"/>
                    </a:schemeClr>
                  </a:gs>
                  <a:gs pos="100000">
                    <a:schemeClr val="accent4">
                      <a:shade val="60000"/>
                      <a:satMod val="120000"/>
                      <a:lumMod val="100000"/>
                    </a:schemeClr>
                  </a:gs>
                </a:gsLst>
                <a:lin ang="5400000" scaled="0"/>
              </a:gradFill>
              <a:ln>
                <a:noFill/>
              </a:ln>
              <a:effectLst>
                <a:outerShdw blurRad="88900" dist="27940" dir="5400000" algn="ctr" rotWithShape="0">
                  <a:srgbClr val="000000">
                    <a:alpha val="63000"/>
                  </a:srgbClr>
                </a:outerShdw>
              </a:effectLst>
            </c:spPr>
            <c:extLst>
              <c:ext xmlns:c16="http://schemas.microsoft.com/office/drawing/2014/chart" uri="{C3380CC4-5D6E-409C-BE32-E72D297353CC}">
                <c16:uniqueId val="{00000003-EADF-4DAF-A138-7FA2D1ED48CE}"/>
              </c:ext>
            </c:extLst>
          </c:dPt>
          <c:dPt>
            <c:idx val="4"/>
            <c:bubble3D val="0"/>
            <c:explosion val="13"/>
            <c:spPr>
              <a:gradFill rotWithShape="1">
                <a:gsLst>
                  <a:gs pos="0">
                    <a:schemeClr val="accent5">
                      <a:tint val="85000"/>
                      <a:shade val="98000"/>
                      <a:satMod val="110000"/>
                      <a:lumMod val="103000"/>
                    </a:schemeClr>
                  </a:gs>
                  <a:gs pos="50000">
                    <a:schemeClr val="accent5">
                      <a:shade val="85000"/>
                      <a:satMod val="105000"/>
                      <a:lumMod val="100000"/>
                    </a:schemeClr>
                  </a:gs>
                  <a:gs pos="100000">
                    <a:schemeClr val="accent5">
                      <a:shade val="60000"/>
                      <a:satMod val="120000"/>
                      <a:lumMod val="100000"/>
                    </a:schemeClr>
                  </a:gs>
                </a:gsLst>
                <a:lin ang="5400000" scaled="0"/>
              </a:gradFill>
              <a:ln>
                <a:noFill/>
              </a:ln>
              <a:effectLst>
                <a:outerShdw blurRad="88900" dist="27940" dir="5400000" algn="ctr" rotWithShape="0">
                  <a:srgbClr val="000000">
                    <a:alpha val="63000"/>
                  </a:srgbClr>
                </a:outerShdw>
              </a:effectLst>
            </c:spPr>
            <c:extLst>
              <c:ext xmlns:c16="http://schemas.microsoft.com/office/drawing/2014/chart" uri="{C3380CC4-5D6E-409C-BE32-E72D297353CC}">
                <c16:uniqueId val="{00000001-EADF-4DAF-A138-7FA2D1ED48CE}"/>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bg-BG"/>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individual pharmacies-25%; </c:v>
                </c:pt>
                <c:pt idx="1">
                  <c:v>2-4 pharmacies </c:v>
                </c:pt>
                <c:pt idx="2">
                  <c:v>5-15 pharmacies </c:v>
                </c:pt>
                <c:pt idx="3">
                  <c:v>6-50 pharmacies </c:v>
                </c:pt>
                <c:pt idx="4">
                  <c:v>large vertical chains above 50</c:v>
                </c:pt>
              </c:strCache>
            </c:strRef>
          </c:cat>
          <c:val>
            <c:numRef>
              <c:f>Sheet1!$B$2:$B$6</c:f>
              <c:numCache>
                <c:formatCode>0%</c:formatCode>
                <c:ptCount val="5"/>
                <c:pt idx="0">
                  <c:v>0.25</c:v>
                </c:pt>
                <c:pt idx="1">
                  <c:v>0.2</c:v>
                </c:pt>
                <c:pt idx="2">
                  <c:v>0.15</c:v>
                </c:pt>
                <c:pt idx="3">
                  <c:v>0.05</c:v>
                </c:pt>
                <c:pt idx="4">
                  <c:v>0.35</c:v>
                </c:pt>
              </c:numCache>
            </c:numRef>
          </c:val>
          <c:extLst>
            <c:ext xmlns:c16="http://schemas.microsoft.com/office/drawing/2014/chart" uri="{C3380CC4-5D6E-409C-BE32-E72D297353CC}">
              <c16:uniqueId val="{00000000-EADF-4DAF-A138-7FA2D1ED48CE}"/>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88311899870229482"/>
          <c:w val="0.89802072714138392"/>
          <c:h val="0.10192559666569058"/>
        </c:manualLayout>
      </c:layout>
      <c:overlay val="1"/>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bg-BG"/>
        </a:p>
      </c:txPr>
    </c:legend>
    <c:plotVisOnly val="1"/>
    <c:dispBlanksAs val="gap"/>
    <c:showDLblsOverMax val="0"/>
  </c:chart>
  <c:spPr>
    <a:noFill/>
    <a:ln>
      <a:noFill/>
    </a:ln>
    <a:effectLst/>
  </c:spPr>
  <c:txPr>
    <a:bodyPr/>
    <a:lstStyle/>
    <a:p>
      <a:pPr>
        <a:defRPr/>
      </a:pPr>
      <a:endParaRPr lang="bg-BG"/>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BE56F7-AC0A-4A0E-B320-094E805928AB}" type="doc">
      <dgm:prSet loTypeId="urn:microsoft.com/office/officeart/2008/layout/VerticalCircleList" loCatId="list" qsTypeId="urn:microsoft.com/office/officeart/2005/8/quickstyle/3d1" qsCatId="3D" csTypeId="urn:microsoft.com/office/officeart/2005/8/colors/accent1_2" csCatId="accent1" phldr="1"/>
      <dgm:spPr/>
      <dgm:t>
        <a:bodyPr/>
        <a:lstStyle/>
        <a:p>
          <a:endParaRPr lang="en-US"/>
        </a:p>
      </dgm:t>
    </dgm:pt>
    <dgm:pt modelId="{BEE7FF26-7F36-4F18-9B24-A4D3355F851A}">
      <dgm:prSet custT="1"/>
      <dgm:spPr/>
      <dgm:t>
        <a:bodyPr/>
        <a:lstStyle/>
        <a:p>
          <a:r>
            <a:rPr lang="en-US" sz="3200" dirty="0"/>
            <a:t>OBJECTIVE</a:t>
          </a:r>
        </a:p>
      </dgm:t>
    </dgm:pt>
    <dgm:pt modelId="{F561AA22-B8B3-4B1C-82A7-9A5D564281C8}" type="parTrans" cxnId="{3C8ABA11-E63E-4663-964A-9B4A02EDC577}">
      <dgm:prSet/>
      <dgm:spPr/>
      <dgm:t>
        <a:bodyPr/>
        <a:lstStyle/>
        <a:p>
          <a:endParaRPr lang="en-US"/>
        </a:p>
      </dgm:t>
    </dgm:pt>
    <dgm:pt modelId="{1928061A-37CC-4747-ABBC-4883ED12A0E2}" type="sibTrans" cxnId="{3C8ABA11-E63E-4663-964A-9B4A02EDC577}">
      <dgm:prSet/>
      <dgm:spPr/>
      <dgm:t>
        <a:bodyPr/>
        <a:lstStyle/>
        <a:p>
          <a:endParaRPr lang="en-US"/>
        </a:p>
      </dgm:t>
    </dgm:pt>
    <dgm:pt modelId="{603202E7-CC7B-4483-B1EF-8A5EE0F6117A}">
      <dgm:prSet custT="1"/>
      <dgm:spPr/>
      <dgm:t>
        <a:bodyPr/>
        <a:lstStyle/>
        <a:p>
          <a:r>
            <a:rPr lang="en-US" sz="3200" dirty="0"/>
            <a:t>MISSION</a:t>
          </a:r>
        </a:p>
      </dgm:t>
    </dgm:pt>
    <dgm:pt modelId="{71AC7BD5-D541-4CC4-879B-34AEC4EBE271}" type="parTrans" cxnId="{598AE22B-5583-4EF1-BCDC-83C662FCBB8A}">
      <dgm:prSet/>
      <dgm:spPr/>
      <dgm:t>
        <a:bodyPr/>
        <a:lstStyle/>
        <a:p>
          <a:endParaRPr lang="en-US"/>
        </a:p>
      </dgm:t>
    </dgm:pt>
    <dgm:pt modelId="{5C4ABBBA-5310-457C-8450-E171349F211E}" type="sibTrans" cxnId="{598AE22B-5583-4EF1-BCDC-83C662FCBB8A}">
      <dgm:prSet/>
      <dgm:spPr/>
      <dgm:t>
        <a:bodyPr/>
        <a:lstStyle/>
        <a:p>
          <a:endParaRPr lang="en-US"/>
        </a:p>
      </dgm:t>
    </dgm:pt>
    <dgm:pt modelId="{D919D0FD-7C62-435A-A360-1E1FC1DFEE1D}" type="pres">
      <dgm:prSet presAssocID="{6DBE56F7-AC0A-4A0E-B320-094E805928AB}" presName="Name0" presStyleCnt="0">
        <dgm:presLayoutVars>
          <dgm:dir/>
        </dgm:presLayoutVars>
      </dgm:prSet>
      <dgm:spPr/>
    </dgm:pt>
    <dgm:pt modelId="{64157F48-B988-42AF-8B8E-B30A142C3347}" type="pres">
      <dgm:prSet presAssocID="{603202E7-CC7B-4483-B1EF-8A5EE0F6117A}" presName="noChildren" presStyleCnt="0"/>
      <dgm:spPr/>
    </dgm:pt>
    <dgm:pt modelId="{F5EFD4BC-F227-42CD-8FEC-18D81125C80E}" type="pres">
      <dgm:prSet presAssocID="{603202E7-CC7B-4483-B1EF-8A5EE0F6117A}" presName="gap" presStyleCnt="0"/>
      <dgm:spPr/>
    </dgm:pt>
    <dgm:pt modelId="{E30ED215-6326-40E8-9A07-EDBB5A3CAFBC}" type="pres">
      <dgm:prSet presAssocID="{603202E7-CC7B-4483-B1EF-8A5EE0F6117A}" presName="medCircle2" presStyleLbl="vennNode1" presStyleIdx="0" presStyleCnt="2" custLinFactNeighborX="-7508" custLinFactNeighborY="-8156"/>
      <dgm:spPr/>
    </dgm:pt>
    <dgm:pt modelId="{D9572E6F-B931-4B0C-8704-D9ED3A9FE50C}" type="pres">
      <dgm:prSet presAssocID="{603202E7-CC7B-4483-B1EF-8A5EE0F6117A}" presName="txLvlOnly1" presStyleLbl="revTx" presStyleIdx="0" presStyleCnt="2" custLinFactNeighborX="-1682" custLinFactNeighborY="36620"/>
      <dgm:spPr/>
    </dgm:pt>
    <dgm:pt modelId="{6D1C7BC4-B3B9-48DB-BD07-A1BAB0401282}" type="pres">
      <dgm:prSet presAssocID="{BEE7FF26-7F36-4F18-9B24-A4D3355F851A}" presName="noChildren" presStyleCnt="0"/>
      <dgm:spPr/>
    </dgm:pt>
    <dgm:pt modelId="{C22066AE-6B00-417C-9055-E7D64E306FD0}" type="pres">
      <dgm:prSet presAssocID="{BEE7FF26-7F36-4F18-9B24-A4D3355F851A}" presName="gap" presStyleCnt="0"/>
      <dgm:spPr/>
    </dgm:pt>
    <dgm:pt modelId="{120D4E27-BFC2-4076-AB50-BE685BA9D884}" type="pres">
      <dgm:prSet presAssocID="{BEE7FF26-7F36-4F18-9B24-A4D3355F851A}" presName="medCircle2" presStyleLbl="vennNode1" presStyleIdx="1" presStyleCnt="2"/>
      <dgm:spPr/>
    </dgm:pt>
    <dgm:pt modelId="{42585989-A670-4719-9E6C-D2A1FE6A0AD4}" type="pres">
      <dgm:prSet presAssocID="{BEE7FF26-7F36-4F18-9B24-A4D3355F851A}" presName="txLvlOnly1" presStyleLbl="revTx" presStyleIdx="1" presStyleCnt="2"/>
      <dgm:spPr/>
    </dgm:pt>
  </dgm:ptLst>
  <dgm:cxnLst>
    <dgm:cxn modelId="{3C8ABA11-E63E-4663-964A-9B4A02EDC577}" srcId="{6DBE56F7-AC0A-4A0E-B320-094E805928AB}" destId="{BEE7FF26-7F36-4F18-9B24-A4D3355F851A}" srcOrd="1" destOrd="0" parTransId="{F561AA22-B8B3-4B1C-82A7-9A5D564281C8}" sibTransId="{1928061A-37CC-4747-ABBC-4883ED12A0E2}"/>
    <dgm:cxn modelId="{598AE22B-5583-4EF1-BCDC-83C662FCBB8A}" srcId="{6DBE56F7-AC0A-4A0E-B320-094E805928AB}" destId="{603202E7-CC7B-4483-B1EF-8A5EE0F6117A}" srcOrd="0" destOrd="0" parTransId="{71AC7BD5-D541-4CC4-879B-34AEC4EBE271}" sibTransId="{5C4ABBBA-5310-457C-8450-E171349F211E}"/>
    <dgm:cxn modelId="{4E6FDC43-13CE-4C1D-922F-97977B6211DF}" type="presOf" srcId="{BEE7FF26-7F36-4F18-9B24-A4D3355F851A}" destId="{42585989-A670-4719-9E6C-D2A1FE6A0AD4}" srcOrd="0" destOrd="0" presId="urn:microsoft.com/office/officeart/2008/layout/VerticalCircleList"/>
    <dgm:cxn modelId="{54F6BBB2-25DD-4A5E-9F62-6A6D8F669FB6}" type="presOf" srcId="{6DBE56F7-AC0A-4A0E-B320-094E805928AB}" destId="{D919D0FD-7C62-435A-A360-1E1FC1DFEE1D}" srcOrd="0" destOrd="0" presId="urn:microsoft.com/office/officeart/2008/layout/VerticalCircleList"/>
    <dgm:cxn modelId="{0B286BDA-B62B-4BBF-A07F-014D2F800544}" type="presOf" srcId="{603202E7-CC7B-4483-B1EF-8A5EE0F6117A}" destId="{D9572E6F-B931-4B0C-8704-D9ED3A9FE50C}" srcOrd="0" destOrd="0" presId="urn:microsoft.com/office/officeart/2008/layout/VerticalCircleList"/>
    <dgm:cxn modelId="{CF212609-57D2-4641-8B84-43B6A4F0C585}" type="presParOf" srcId="{D919D0FD-7C62-435A-A360-1E1FC1DFEE1D}" destId="{64157F48-B988-42AF-8B8E-B30A142C3347}" srcOrd="0" destOrd="0" presId="urn:microsoft.com/office/officeart/2008/layout/VerticalCircleList"/>
    <dgm:cxn modelId="{33A3942D-CE46-4004-868F-11E04B69BCF2}" type="presParOf" srcId="{64157F48-B988-42AF-8B8E-B30A142C3347}" destId="{F5EFD4BC-F227-42CD-8FEC-18D81125C80E}" srcOrd="0" destOrd="0" presId="urn:microsoft.com/office/officeart/2008/layout/VerticalCircleList"/>
    <dgm:cxn modelId="{5124C9F1-6693-43B0-89F6-392AFF54E522}" type="presParOf" srcId="{64157F48-B988-42AF-8B8E-B30A142C3347}" destId="{E30ED215-6326-40E8-9A07-EDBB5A3CAFBC}" srcOrd="1" destOrd="0" presId="urn:microsoft.com/office/officeart/2008/layout/VerticalCircleList"/>
    <dgm:cxn modelId="{6D947617-A2D0-4D97-8972-713EFCEA3931}" type="presParOf" srcId="{64157F48-B988-42AF-8B8E-B30A142C3347}" destId="{D9572E6F-B931-4B0C-8704-D9ED3A9FE50C}" srcOrd="2" destOrd="0" presId="urn:microsoft.com/office/officeart/2008/layout/VerticalCircleList"/>
    <dgm:cxn modelId="{B8979548-41C9-4C6B-95A8-478AE6744246}" type="presParOf" srcId="{D919D0FD-7C62-435A-A360-1E1FC1DFEE1D}" destId="{6D1C7BC4-B3B9-48DB-BD07-A1BAB0401282}" srcOrd="1" destOrd="0" presId="urn:microsoft.com/office/officeart/2008/layout/VerticalCircleList"/>
    <dgm:cxn modelId="{D73B82D1-3BAC-4FE7-B986-09151403DC22}" type="presParOf" srcId="{6D1C7BC4-B3B9-48DB-BD07-A1BAB0401282}" destId="{C22066AE-6B00-417C-9055-E7D64E306FD0}" srcOrd="0" destOrd="0" presId="urn:microsoft.com/office/officeart/2008/layout/VerticalCircleList"/>
    <dgm:cxn modelId="{A535B437-FA0B-4B80-9F76-42D213FB39BF}" type="presParOf" srcId="{6D1C7BC4-B3B9-48DB-BD07-A1BAB0401282}" destId="{120D4E27-BFC2-4076-AB50-BE685BA9D884}" srcOrd="1" destOrd="0" presId="urn:microsoft.com/office/officeart/2008/layout/VerticalCircleList"/>
    <dgm:cxn modelId="{32A9075D-85BE-48C1-B2DB-ED44EF4911C6}" type="presParOf" srcId="{6D1C7BC4-B3B9-48DB-BD07-A1BAB0401282}" destId="{42585989-A670-4719-9E6C-D2A1FE6A0AD4}"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18B7DA9-DC1B-463B-AF05-9C4979FF5EE0}"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4A640CD0-79A8-4744-8A7B-0C364489111A}">
      <dgm:prSet/>
      <dgm:spPr/>
      <dgm:t>
        <a:bodyPr/>
        <a:lstStyle/>
        <a:p>
          <a:pPr rtl="0"/>
          <a:r>
            <a:rPr lang="en-US" dirty="0"/>
            <a:t>Pharmacy Design and Equipment- provide specialized pharmacy a furniture, in order to comply to the GPP standards </a:t>
          </a:r>
          <a:endParaRPr lang="bg-BG" dirty="0"/>
        </a:p>
      </dgm:t>
    </dgm:pt>
    <dgm:pt modelId="{54D1B6AB-A530-4E72-ACB9-AFBCF0811945}" type="parTrans" cxnId="{8A5ACFE1-D54C-46C3-B70E-F7AFF01251FF}">
      <dgm:prSet/>
      <dgm:spPr/>
      <dgm:t>
        <a:bodyPr/>
        <a:lstStyle/>
        <a:p>
          <a:endParaRPr lang="en-US"/>
        </a:p>
      </dgm:t>
    </dgm:pt>
    <dgm:pt modelId="{6CDBBAC0-7088-4B78-89CC-1CA7C9A4C629}" type="sibTrans" cxnId="{8A5ACFE1-D54C-46C3-B70E-F7AFF01251FF}">
      <dgm:prSet/>
      <dgm:spPr/>
      <dgm:t>
        <a:bodyPr/>
        <a:lstStyle/>
        <a:p>
          <a:endParaRPr lang="en-US"/>
        </a:p>
      </dgm:t>
    </dgm:pt>
    <dgm:pt modelId="{B9ADB6DF-DEFA-4248-8DD3-99A18F080D4E}">
      <dgm:prSet/>
      <dgm:spPr/>
      <dgm:t>
        <a:bodyPr/>
        <a:lstStyle/>
        <a:p>
          <a:pPr rtl="0"/>
          <a:r>
            <a:rPr lang="en-US"/>
            <a:t>“PharmaStar” pharmacy software, aimed to assist pharmacy management optimization.</a:t>
          </a:r>
          <a:endParaRPr lang="bg-BG"/>
        </a:p>
      </dgm:t>
    </dgm:pt>
    <dgm:pt modelId="{04DE0338-816D-4795-9AEF-2D39A0D1B60D}" type="parTrans" cxnId="{299C4F47-C367-4B3C-83FE-ED7D92A0C940}">
      <dgm:prSet/>
      <dgm:spPr/>
      <dgm:t>
        <a:bodyPr/>
        <a:lstStyle/>
        <a:p>
          <a:endParaRPr lang="en-US"/>
        </a:p>
      </dgm:t>
    </dgm:pt>
    <dgm:pt modelId="{39A36004-44DF-40BA-89DC-BA420CAC8CBC}" type="sibTrans" cxnId="{299C4F47-C367-4B3C-83FE-ED7D92A0C940}">
      <dgm:prSet/>
      <dgm:spPr/>
      <dgm:t>
        <a:bodyPr/>
        <a:lstStyle/>
        <a:p>
          <a:endParaRPr lang="en-US"/>
        </a:p>
      </dgm:t>
    </dgm:pt>
    <dgm:pt modelId="{B842C0BB-A9BA-4F05-AD84-11598E1B8AD6}">
      <dgm:prSet/>
      <dgm:spPr/>
      <dgm:t>
        <a:bodyPr/>
        <a:lstStyle/>
        <a:p>
          <a:pPr rtl="0"/>
          <a:r>
            <a:rPr lang="en-US"/>
            <a:t>WEBSITE for on-line orders and payments, marketing and promotions of products</a:t>
          </a:r>
          <a:endParaRPr lang="bg-BG"/>
        </a:p>
      </dgm:t>
    </dgm:pt>
    <dgm:pt modelId="{1B54D864-3B7D-4A52-BF40-E654FD57694D}" type="parTrans" cxnId="{09CA46EB-285B-4456-8226-DB5E789CFEDA}">
      <dgm:prSet/>
      <dgm:spPr/>
      <dgm:t>
        <a:bodyPr/>
        <a:lstStyle/>
        <a:p>
          <a:endParaRPr lang="en-US"/>
        </a:p>
      </dgm:t>
    </dgm:pt>
    <dgm:pt modelId="{C8E53F24-EB20-4373-8259-2FE8F669035E}" type="sibTrans" cxnId="{09CA46EB-285B-4456-8226-DB5E789CFEDA}">
      <dgm:prSet/>
      <dgm:spPr/>
      <dgm:t>
        <a:bodyPr/>
        <a:lstStyle/>
        <a:p>
          <a:endParaRPr lang="en-US"/>
        </a:p>
      </dgm:t>
    </dgm:pt>
    <dgm:pt modelId="{13F36475-5F48-4932-94BF-764036216A75}" type="pres">
      <dgm:prSet presAssocID="{118B7DA9-DC1B-463B-AF05-9C4979FF5EE0}" presName="linear" presStyleCnt="0">
        <dgm:presLayoutVars>
          <dgm:animLvl val="lvl"/>
          <dgm:resizeHandles val="exact"/>
        </dgm:presLayoutVars>
      </dgm:prSet>
      <dgm:spPr/>
    </dgm:pt>
    <dgm:pt modelId="{9F9F6CFD-8E48-40EF-8D5D-144EA1228300}" type="pres">
      <dgm:prSet presAssocID="{4A640CD0-79A8-4744-8A7B-0C364489111A}" presName="parentText" presStyleLbl="node1" presStyleIdx="0" presStyleCnt="3">
        <dgm:presLayoutVars>
          <dgm:chMax val="0"/>
          <dgm:bulletEnabled val="1"/>
        </dgm:presLayoutVars>
      </dgm:prSet>
      <dgm:spPr/>
    </dgm:pt>
    <dgm:pt modelId="{D323EFDB-6581-42D8-B744-B3A66785FC86}" type="pres">
      <dgm:prSet presAssocID="{6CDBBAC0-7088-4B78-89CC-1CA7C9A4C629}" presName="spacer" presStyleCnt="0"/>
      <dgm:spPr/>
    </dgm:pt>
    <dgm:pt modelId="{31DA60E0-2641-4F28-9171-926631B6870C}" type="pres">
      <dgm:prSet presAssocID="{B9ADB6DF-DEFA-4248-8DD3-99A18F080D4E}" presName="parentText" presStyleLbl="node1" presStyleIdx="1" presStyleCnt="3">
        <dgm:presLayoutVars>
          <dgm:chMax val="0"/>
          <dgm:bulletEnabled val="1"/>
        </dgm:presLayoutVars>
      </dgm:prSet>
      <dgm:spPr/>
    </dgm:pt>
    <dgm:pt modelId="{7DF64440-B6AE-42E8-9835-F882C47FCEE7}" type="pres">
      <dgm:prSet presAssocID="{39A36004-44DF-40BA-89DC-BA420CAC8CBC}" presName="spacer" presStyleCnt="0"/>
      <dgm:spPr/>
    </dgm:pt>
    <dgm:pt modelId="{F90C12E9-6355-4B7C-929E-A0D893952E3A}" type="pres">
      <dgm:prSet presAssocID="{B842C0BB-A9BA-4F05-AD84-11598E1B8AD6}" presName="parentText" presStyleLbl="node1" presStyleIdx="2" presStyleCnt="3">
        <dgm:presLayoutVars>
          <dgm:chMax val="0"/>
          <dgm:bulletEnabled val="1"/>
        </dgm:presLayoutVars>
      </dgm:prSet>
      <dgm:spPr/>
    </dgm:pt>
  </dgm:ptLst>
  <dgm:cxnLst>
    <dgm:cxn modelId="{30552D01-A6EE-4FBF-8789-B54FB1CF5D53}" type="presOf" srcId="{B842C0BB-A9BA-4F05-AD84-11598E1B8AD6}" destId="{F90C12E9-6355-4B7C-929E-A0D893952E3A}" srcOrd="0" destOrd="0" presId="urn:microsoft.com/office/officeart/2005/8/layout/vList2"/>
    <dgm:cxn modelId="{7D78DC17-50D5-4693-90D1-A404DFB70709}" type="presOf" srcId="{4A640CD0-79A8-4744-8A7B-0C364489111A}" destId="{9F9F6CFD-8E48-40EF-8D5D-144EA1228300}" srcOrd="0" destOrd="0" presId="urn:microsoft.com/office/officeart/2005/8/layout/vList2"/>
    <dgm:cxn modelId="{299C4F47-C367-4B3C-83FE-ED7D92A0C940}" srcId="{118B7DA9-DC1B-463B-AF05-9C4979FF5EE0}" destId="{B9ADB6DF-DEFA-4248-8DD3-99A18F080D4E}" srcOrd="1" destOrd="0" parTransId="{04DE0338-816D-4795-9AEF-2D39A0D1B60D}" sibTransId="{39A36004-44DF-40BA-89DC-BA420CAC8CBC}"/>
    <dgm:cxn modelId="{4A6048AB-2847-4240-AFB9-A5E298D18193}" type="presOf" srcId="{118B7DA9-DC1B-463B-AF05-9C4979FF5EE0}" destId="{13F36475-5F48-4932-94BF-764036216A75}" srcOrd="0" destOrd="0" presId="urn:microsoft.com/office/officeart/2005/8/layout/vList2"/>
    <dgm:cxn modelId="{8A5ACFE1-D54C-46C3-B70E-F7AFF01251FF}" srcId="{118B7DA9-DC1B-463B-AF05-9C4979FF5EE0}" destId="{4A640CD0-79A8-4744-8A7B-0C364489111A}" srcOrd="0" destOrd="0" parTransId="{54D1B6AB-A530-4E72-ACB9-AFBCF0811945}" sibTransId="{6CDBBAC0-7088-4B78-89CC-1CA7C9A4C629}"/>
    <dgm:cxn modelId="{09CA46EB-285B-4456-8226-DB5E789CFEDA}" srcId="{118B7DA9-DC1B-463B-AF05-9C4979FF5EE0}" destId="{B842C0BB-A9BA-4F05-AD84-11598E1B8AD6}" srcOrd="2" destOrd="0" parTransId="{1B54D864-3B7D-4A52-BF40-E654FD57694D}" sibTransId="{C8E53F24-EB20-4373-8259-2FE8F669035E}"/>
    <dgm:cxn modelId="{884AF4EE-E82B-4F27-85B6-B8256D4931E6}" type="presOf" srcId="{B9ADB6DF-DEFA-4248-8DD3-99A18F080D4E}" destId="{31DA60E0-2641-4F28-9171-926631B6870C}" srcOrd="0" destOrd="0" presId="urn:microsoft.com/office/officeart/2005/8/layout/vList2"/>
    <dgm:cxn modelId="{10DD0FAC-055A-43E0-AF5A-3D37AD37B266}" type="presParOf" srcId="{13F36475-5F48-4932-94BF-764036216A75}" destId="{9F9F6CFD-8E48-40EF-8D5D-144EA1228300}" srcOrd="0" destOrd="0" presId="urn:microsoft.com/office/officeart/2005/8/layout/vList2"/>
    <dgm:cxn modelId="{897A8840-BB74-4C3F-B29E-87BDAFF10F78}" type="presParOf" srcId="{13F36475-5F48-4932-94BF-764036216A75}" destId="{D323EFDB-6581-42D8-B744-B3A66785FC86}" srcOrd="1" destOrd="0" presId="urn:microsoft.com/office/officeart/2005/8/layout/vList2"/>
    <dgm:cxn modelId="{774BD269-547B-4921-9D43-CF6F0BA32004}" type="presParOf" srcId="{13F36475-5F48-4932-94BF-764036216A75}" destId="{31DA60E0-2641-4F28-9171-926631B6870C}" srcOrd="2" destOrd="0" presId="urn:microsoft.com/office/officeart/2005/8/layout/vList2"/>
    <dgm:cxn modelId="{85A6C6BA-DBA0-45EB-B8DC-97D31BC80555}" type="presParOf" srcId="{13F36475-5F48-4932-94BF-764036216A75}" destId="{7DF64440-B6AE-42E8-9835-F882C47FCEE7}" srcOrd="3" destOrd="0" presId="urn:microsoft.com/office/officeart/2005/8/layout/vList2"/>
    <dgm:cxn modelId="{A7C6049D-A2F0-42C2-9DF9-2BD3C62990C5}" type="presParOf" srcId="{13F36475-5F48-4932-94BF-764036216A75}" destId="{F90C12E9-6355-4B7C-929E-A0D893952E3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797BE1F-2E9F-439E-87AB-9AAA17F8B2F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62FEE5D-29CC-4E2E-9B8A-2C3BAFE6A2AB}">
      <dgm:prSet phldrT="[Text]" custT="1"/>
      <dgm:spPr>
        <a:solidFill>
          <a:schemeClr val="accent1">
            <a:lumMod val="75000"/>
          </a:schemeClr>
        </a:solidFill>
      </dgm:spPr>
      <dgm:t>
        <a:bodyPr/>
        <a:lstStyle/>
        <a:p>
          <a:r>
            <a:rPr lang="en-US" sz="3200" dirty="0"/>
            <a:t>Social Responsible Marketing</a:t>
          </a:r>
        </a:p>
      </dgm:t>
    </dgm:pt>
    <dgm:pt modelId="{EA8603BE-8CCD-4FDC-AEF9-D945191A6A61}" type="parTrans" cxnId="{EE090715-599B-45D6-B465-3CE138031066}">
      <dgm:prSet/>
      <dgm:spPr/>
      <dgm:t>
        <a:bodyPr/>
        <a:lstStyle/>
        <a:p>
          <a:endParaRPr lang="en-US"/>
        </a:p>
      </dgm:t>
    </dgm:pt>
    <dgm:pt modelId="{AB66B6E2-4653-49FD-996C-568E9F0E863E}" type="sibTrans" cxnId="{EE090715-599B-45D6-B465-3CE138031066}">
      <dgm:prSet/>
      <dgm:spPr/>
      <dgm:t>
        <a:bodyPr/>
        <a:lstStyle/>
        <a:p>
          <a:endParaRPr lang="en-US"/>
        </a:p>
      </dgm:t>
    </dgm:pt>
    <dgm:pt modelId="{54C26AC4-0C3D-4A29-BDE8-1DC6E0CE1B63}">
      <dgm:prSet phldrT="[Text]" custT="1"/>
      <dgm:spPr/>
      <dgm:t>
        <a:bodyPr/>
        <a:lstStyle/>
        <a:p>
          <a:r>
            <a:rPr lang="en-US" sz="3200" dirty="0"/>
            <a:t>Marketing of relations</a:t>
          </a:r>
        </a:p>
      </dgm:t>
    </dgm:pt>
    <dgm:pt modelId="{535227AF-5CA6-4A0D-9E6E-5870997E290F}" type="parTrans" cxnId="{5DA6BB6E-7C3D-496C-B2AF-18679CDA757E}">
      <dgm:prSet/>
      <dgm:spPr/>
      <dgm:t>
        <a:bodyPr/>
        <a:lstStyle/>
        <a:p>
          <a:endParaRPr lang="en-US"/>
        </a:p>
      </dgm:t>
    </dgm:pt>
    <dgm:pt modelId="{1BBA1D90-68D7-404D-9350-E5017CDC46E9}" type="sibTrans" cxnId="{5DA6BB6E-7C3D-496C-B2AF-18679CDA757E}">
      <dgm:prSet/>
      <dgm:spPr/>
      <dgm:t>
        <a:bodyPr/>
        <a:lstStyle/>
        <a:p>
          <a:endParaRPr lang="en-US"/>
        </a:p>
      </dgm:t>
    </dgm:pt>
    <dgm:pt modelId="{16FC7EAA-8447-40D2-9A8B-346A233B61EB}">
      <dgm:prSet phldrT="[Text]" custT="1"/>
      <dgm:spPr/>
      <dgm:t>
        <a:bodyPr/>
        <a:lstStyle/>
        <a:p>
          <a:r>
            <a:rPr lang="bg-BG" sz="3600" dirty="0"/>
            <a:t> </a:t>
          </a:r>
          <a:r>
            <a:rPr lang="en-US" sz="2800" dirty="0"/>
            <a:t>Pharmaceutical marketing in action</a:t>
          </a:r>
        </a:p>
      </dgm:t>
    </dgm:pt>
    <dgm:pt modelId="{BEE21CCB-6BF0-4B60-8C02-E40F724F5972}" type="parTrans" cxnId="{F4590EE0-5E01-443B-A8EF-BB7793C4D181}">
      <dgm:prSet/>
      <dgm:spPr/>
      <dgm:t>
        <a:bodyPr/>
        <a:lstStyle/>
        <a:p>
          <a:endParaRPr lang="en-US"/>
        </a:p>
      </dgm:t>
    </dgm:pt>
    <dgm:pt modelId="{C613D5DB-8407-4315-AAA4-2AD9ADA3AA76}" type="sibTrans" cxnId="{F4590EE0-5E01-443B-A8EF-BB7793C4D181}">
      <dgm:prSet/>
      <dgm:spPr/>
      <dgm:t>
        <a:bodyPr/>
        <a:lstStyle/>
        <a:p>
          <a:endParaRPr lang="en-US"/>
        </a:p>
      </dgm:t>
    </dgm:pt>
    <dgm:pt modelId="{3E19125C-A0C2-405A-BB6E-14071FD44843}">
      <dgm:prSet phldrT="[Text]" custT="1"/>
      <dgm:spPr/>
      <dgm:t>
        <a:bodyPr/>
        <a:lstStyle/>
        <a:p>
          <a:r>
            <a:rPr lang="bg-BG" sz="2800" dirty="0"/>
            <a:t> </a:t>
          </a:r>
          <a:r>
            <a:rPr lang="en-US" sz="2800" dirty="0"/>
            <a:t>HOLISTIC MARKETING  FRAME -                                  communication, information, environment …..</a:t>
          </a:r>
        </a:p>
      </dgm:t>
    </dgm:pt>
    <dgm:pt modelId="{AC286475-F6FD-485C-9D65-47732F9335E6}" type="parTrans" cxnId="{085E0E2B-764B-4623-B0D9-0F469F0BAAF8}">
      <dgm:prSet/>
      <dgm:spPr/>
      <dgm:t>
        <a:bodyPr/>
        <a:lstStyle/>
        <a:p>
          <a:endParaRPr lang="en-US"/>
        </a:p>
      </dgm:t>
    </dgm:pt>
    <dgm:pt modelId="{0B9BC108-96A9-4A49-B991-77F76F09FA17}" type="sibTrans" cxnId="{085E0E2B-764B-4623-B0D9-0F469F0BAAF8}">
      <dgm:prSet/>
      <dgm:spPr/>
      <dgm:t>
        <a:bodyPr/>
        <a:lstStyle/>
        <a:p>
          <a:endParaRPr lang="en-US"/>
        </a:p>
      </dgm:t>
    </dgm:pt>
    <dgm:pt modelId="{E296717B-0810-440E-8FEE-D931A9FE8CB1}" type="pres">
      <dgm:prSet presAssocID="{C797BE1F-2E9F-439E-87AB-9AAA17F8B2F4}" presName="linear" presStyleCnt="0">
        <dgm:presLayoutVars>
          <dgm:animLvl val="lvl"/>
          <dgm:resizeHandles val="exact"/>
        </dgm:presLayoutVars>
      </dgm:prSet>
      <dgm:spPr/>
    </dgm:pt>
    <dgm:pt modelId="{47A5EB9F-14C3-4E40-95C6-9C825397A39E}" type="pres">
      <dgm:prSet presAssocID="{A62FEE5D-29CC-4E2E-9B8A-2C3BAFE6A2AB}" presName="parentText" presStyleLbl="node1" presStyleIdx="0" presStyleCnt="2" custLinFactNeighborX="-4" custLinFactNeighborY="-9304">
        <dgm:presLayoutVars>
          <dgm:chMax val="0"/>
          <dgm:bulletEnabled val="1"/>
        </dgm:presLayoutVars>
      </dgm:prSet>
      <dgm:spPr/>
    </dgm:pt>
    <dgm:pt modelId="{3717298C-9041-4267-A26E-C8EC3EC9C68A}" type="pres">
      <dgm:prSet presAssocID="{AB66B6E2-4653-49FD-996C-568E9F0E863E}" presName="spacer" presStyleCnt="0"/>
      <dgm:spPr/>
    </dgm:pt>
    <dgm:pt modelId="{7A05A34F-CD28-4DFF-8ACE-AC58434C685D}" type="pres">
      <dgm:prSet presAssocID="{54C26AC4-0C3D-4A29-BDE8-1DC6E0CE1B63}" presName="parentText" presStyleLbl="node1" presStyleIdx="1" presStyleCnt="2">
        <dgm:presLayoutVars>
          <dgm:chMax val="0"/>
          <dgm:bulletEnabled val="1"/>
        </dgm:presLayoutVars>
      </dgm:prSet>
      <dgm:spPr/>
    </dgm:pt>
    <dgm:pt modelId="{399D8E08-41B6-49A3-8F38-D9BD53988C3A}" type="pres">
      <dgm:prSet presAssocID="{54C26AC4-0C3D-4A29-BDE8-1DC6E0CE1B63}" presName="childText" presStyleLbl="revTx" presStyleIdx="0" presStyleCnt="1">
        <dgm:presLayoutVars>
          <dgm:bulletEnabled val="1"/>
        </dgm:presLayoutVars>
      </dgm:prSet>
      <dgm:spPr/>
    </dgm:pt>
  </dgm:ptLst>
  <dgm:cxnLst>
    <dgm:cxn modelId="{EE090715-599B-45D6-B465-3CE138031066}" srcId="{C797BE1F-2E9F-439E-87AB-9AAA17F8B2F4}" destId="{A62FEE5D-29CC-4E2E-9B8A-2C3BAFE6A2AB}" srcOrd="0" destOrd="0" parTransId="{EA8603BE-8CCD-4FDC-AEF9-D945191A6A61}" sibTransId="{AB66B6E2-4653-49FD-996C-568E9F0E863E}"/>
    <dgm:cxn modelId="{F22EBB1C-CD9D-4DCD-BA05-089AE698E6C4}" type="presOf" srcId="{3E19125C-A0C2-405A-BB6E-14071FD44843}" destId="{399D8E08-41B6-49A3-8F38-D9BD53988C3A}" srcOrd="0" destOrd="1" presId="urn:microsoft.com/office/officeart/2005/8/layout/vList2"/>
    <dgm:cxn modelId="{3DD7D91D-970F-4E4C-9BE1-A40D9D7F980B}" type="presOf" srcId="{C797BE1F-2E9F-439E-87AB-9AAA17F8B2F4}" destId="{E296717B-0810-440E-8FEE-D931A9FE8CB1}" srcOrd="0" destOrd="0" presId="urn:microsoft.com/office/officeart/2005/8/layout/vList2"/>
    <dgm:cxn modelId="{F7BBAE23-CA40-4B73-B57E-41AD534333F9}" type="presOf" srcId="{A62FEE5D-29CC-4E2E-9B8A-2C3BAFE6A2AB}" destId="{47A5EB9F-14C3-4E40-95C6-9C825397A39E}" srcOrd="0" destOrd="0" presId="urn:microsoft.com/office/officeart/2005/8/layout/vList2"/>
    <dgm:cxn modelId="{085E0E2B-764B-4623-B0D9-0F469F0BAAF8}" srcId="{54C26AC4-0C3D-4A29-BDE8-1DC6E0CE1B63}" destId="{3E19125C-A0C2-405A-BB6E-14071FD44843}" srcOrd="1" destOrd="0" parTransId="{AC286475-F6FD-485C-9D65-47732F9335E6}" sibTransId="{0B9BC108-96A9-4A49-B991-77F76F09FA17}"/>
    <dgm:cxn modelId="{5DA6BB6E-7C3D-496C-B2AF-18679CDA757E}" srcId="{C797BE1F-2E9F-439E-87AB-9AAA17F8B2F4}" destId="{54C26AC4-0C3D-4A29-BDE8-1DC6E0CE1B63}" srcOrd="1" destOrd="0" parTransId="{535227AF-5CA6-4A0D-9E6E-5870997E290F}" sibTransId="{1BBA1D90-68D7-404D-9350-E5017CDC46E9}"/>
    <dgm:cxn modelId="{ED7A22D6-C7A6-4CB7-9680-E7F964CDAE50}" type="presOf" srcId="{54C26AC4-0C3D-4A29-BDE8-1DC6E0CE1B63}" destId="{7A05A34F-CD28-4DFF-8ACE-AC58434C685D}" srcOrd="0" destOrd="0" presId="urn:microsoft.com/office/officeart/2005/8/layout/vList2"/>
    <dgm:cxn modelId="{F4590EE0-5E01-443B-A8EF-BB7793C4D181}" srcId="{54C26AC4-0C3D-4A29-BDE8-1DC6E0CE1B63}" destId="{16FC7EAA-8447-40D2-9A8B-346A233B61EB}" srcOrd="0" destOrd="0" parTransId="{BEE21CCB-6BF0-4B60-8C02-E40F724F5972}" sibTransId="{C613D5DB-8407-4315-AAA4-2AD9ADA3AA76}"/>
    <dgm:cxn modelId="{923922E9-35D6-4976-BB58-1E4A5BE017A0}" type="presOf" srcId="{16FC7EAA-8447-40D2-9A8B-346A233B61EB}" destId="{399D8E08-41B6-49A3-8F38-D9BD53988C3A}" srcOrd="0" destOrd="0" presId="urn:microsoft.com/office/officeart/2005/8/layout/vList2"/>
    <dgm:cxn modelId="{E3F4EB3E-3369-43BC-9EBC-32E8E5F221E6}" type="presParOf" srcId="{E296717B-0810-440E-8FEE-D931A9FE8CB1}" destId="{47A5EB9F-14C3-4E40-95C6-9C825397A39E}" srcOrd="0" destOrd="0" presId="urn:microsoft.com/office/officeart/2005/8/layout/vList2"/>
    <dgm:cxn modelId="{6370A1BF-1D76-4999-9386-17BC70D0C4B5}" type="presParOf" srcId="{E296717B-0810-440E-8FEE-D931A9FE8CB1}" destId="{3717298C-9041-4267-A26E-C8EC3EC9C68A}" srcOrd="1" destOrd="0" presId="urn:microsoft.com/office/officeart/2005/8/layout/vList2"/>
    <dgm:cxn modelId="{95CE6F0C-E6B2-417C-B081-D9CE427DA087}" type="presParOf" srcId="{E296717B-0810-440E-8FEE-D931A9FE8CB1}" destId="{7A05A34F-CD28-4DFF-8ACE-AC58434C685D}" srcOrd="2" destOrd="0" presId="urn:microsoft.com/office/officeart/2005/8/layout/vList2"/>
    <dgm:cxn modelId="{CAAF3B22-AB64-42CF-8EB4-6CC473F3DC8C}" type="presParOf" srcId="{E296717B-0810-440E-8FEE-D931A9FE8CB1}" destId="{399D8E08-41B6-49A3-8F38-D9BD53988C3A}"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1DF61C4-752A-4F46-9A71-6866586D2BE1}" type="doc">
      <dgm:prSet loTypeId="urn:microsoft.com/office/officeart/2005/8/layout/hProcess11" loCatId="process" qsTypeId="urn:microsoft.com/office/officeart/2005/8/quickstyle/simple1" qsCatId="simple" csTypeId="urn:microsoft.com/office/officeart/2005/8/colors/accent1_2" csCatId="accent1"/>
      <dgm:spPr/>
      <dgm:t>
        <a:bodyPr/>
        <a:lstStyle/>
        <a:p>
          <a:endParaRPr lang="bg-BG"/>
        </a:p>
      </dgm:t>
    </dgm:pt>
    <dgm:pt modelId="{EF0050B3-0D28-42EA-968B-45AF27D2A231}">
      <dgm:prSet/>
      <dgm:spPr/>
      <dgm:t>
        <a:bodyPr/>
        <a:lstStyle/>
        <a:p>
          <a:endParaRPr lang="bg-BG"/>
        </a:p>
      </dgm:t>
    </dgm:pt>
    <dgm:pt modelId="{D956C525-BD6B-4B3C-A8C3-E8297C91B5EC}" type="parTrans" cxnId="{21DF3E7D-444C-4DC9-8C47-76034410B2D4}">
      <dgm:prSet/>
      <dgm:spPr/>
      <dgm:t>
        <a:bodyPr/>
        <a:lstStyle/>
        <a:p>
          <a:endParaRPr lang="bg-BG"/>
        </a:p>
      </dgm:t>
    </dgm:pt>
    <dgm:pt modelId="{22074996-FF75-4781-8F69-93B4E66C5451}" type="sibTrans" cxnId="{21DF3E7D-444C-4DC9-8C47-76034410B2D4}">
      <dgm:prSet/>
      <dgm:spPr/>
      <dgm:t>
        <a:bodyPr/>
        <a:lstStyle/>
        <a:p>
          <a:endParaRPr lang="bg-BG"/>
        </a:p>
      </dgm:t>
    </dgm:pt>
    <dgm:pt modelId="{1468EF98-BB78-408D-87AA-BB051AEB8323}">
      <dgm:prSet/>
      <dgm:spPr/>
      <dgm:t>
        <a:bodyPr/>
        <a:lstStyle/>
        <a:p>
          <a:r>
            <a:rPr lang="en-US"/>
            <a:t>STING AD is a pharmaceutical logistic and marketing partner of manufacturers, pharmacies and hospitals.</a:t>
          </a:r>
          <a:endParaRPr lang="bg-BG"/>
        </a:p>
      </dgm:t>
    </dgm:pt>
    <dgm:pt modelId="{D464B7D4-1A37-4797-B57F-D08AAA2ABEA9}" type="parTrans" cxnId="{E96FAFDC-A594-460E-ACA0-032A5ED754F2}">
      <dgm:prSet/>
      <dgm:spPr/>
      <dgm:t>
        <a:bodyPr/>
        <a:lstStyle/>
        <a:p>
          <a:endParaRPr lang="bg-BG"/>
        </a:p>
      </dgm:t>
    </dgm:pt>
    <dgm:pt modelId="{EBD727BB-68C8-4A77-A5A6-8D7E0F5D73AC}" type="sibTrans" cxnId="{E96FAFDC-A594-460E-ACA0-032A5ED754F2}">
      <dgm:prSet/>
      <dgm:spPr/>
      <dgm:t>
        <a:bodyPr/>
        <a:lstStyle/>
        <a:p>
          <a:endParaRPr lang="bg-BG"/>
        </a:p>
      </dgm:t>
    </dgm:pt>
    <dgm:pt modelId="{7B58F5EE-37BE-46DC-8B2E-E673A6D029EA}">
      <dgm:prSet/>
      <dgm:spPr/>
      <dgm:t>
        <a:bodyPr/>
        <a:lstStyle/>
        <a:p>
          <a:r>
            <a:rPr lang="en-US"/>
            <a:t>The company is a full-line wholesaler of pharmaceutical products, medical devices, food supplements, cosmetic products and sanitary materials.</a:t>
          </a:r>
          <a:endParaRPr lang="bg-BG"/>
        </a:p>
      </dgm:t>
    </dgm:pt>
    <dgm:pt modelId="{74F45844-99C9-4A0E-B714-881CD757C366}" type="parTrans" cxnId="{58EDB146-8C81-4E08-B7E5-48107FAEB2C7}">
      <dgm:prSet/>
      <dgm:spPr/>
      <dgm:t>
        <a:bodyPr/>
        <a:lstStyle/>
        <a:p>
          <a:endParaRPr lang="bg-BG"/>
        </a:p>
      </dgm:t>
    </dgm:pt>
    <dgm:pt modelId="{1C99FE16-65B0-456D-9925-A6FF46EA9395}" type="sibTrans" cxnId="{58EDB146-8C81-4E08-B7E5-48107FAEB2C7}">
      <dgm:prSet/>
      <dgm:spPr/>
      <dgm:t>
        <a:bodyPr/>
        <a:lstStyle/>
        <a:p>
          <a:endParaRPr lang="bg-BG"/>
        </a:p>
      </dgm:t>
    </dgm:pt>
    <dgm:pt modelId="{19D37A17-7723-40AD-9C25-BEFA02C5904D}">
      <dgm:prSet/>
      <dgm:spPr/>
      <dgm:t>
        <a:bodyPr/>
        <a:lstStyle/>
        <a:p>
          <a:r>
            <a:rPr lang="en-US"/>
            <a:t>STING AD is a family company with a 30-year history.</a:t>
          </a:r>
          <a:endParaRPr lang="bg-BG"/>
        </a:p>
      </dgm:t>
    </dgm:pt>
    <dgm:pt modelId="{FDB4926B-53C9-4762-A69E-95166A32FFC2}" type="parTrans" cxnId="{3BB06C75-F091-44C5-8101-A395C307EBED}">
      <dgm:prSet/>
      <dgm:spPr/>
      <dgm:t>
        <a:bodyPr/>
        <a:lstStyle/>
        <a:p>
          <a:endParaRPr lang="bg-BG"/>
        </a:p>
      </dgm:t>
    </dgm:pt>
    <dgm:pt modelId="{D4EE667F-5E39-4507-BB98-3FDCF60908FF}" type="sibTrans" cxnId="{3BB06C75-F091-44C5-8101-A395C307EBED}">
      <dgm:prSet/>
      <dgm:spPr/>
      <dgm:t>
        <a:bodyPr/>
        <a:lstStyle/>
        <a:p>
          <a:endParaRPr lang="bg-BG"/>
        </a:p>
      </dgm:t>
    </dgm:pt>
    <dgm:pt modelId="{BB289322-6824-46A4-9C93-603D5925DF76}">
      <dgm:prSet/>
      <dgm:spPr/>
      <dgm:t>
        <a:bodyPr/>
        <a:lstStyle/>
        <a:p>
          <a:r>
            <a:rPr lang="en-US"/>
            <a:t>It is a market leader in the pharmaceutical sector that serves on a daily basis more than 2,700 pharmacies over the entire territory of the country. The company owns 5 warehouses with over 248 vehicles and 750 highly qualified employees. The organization has more than 370 suppliers. Deliveries from manufacturers to Sting based on the absolute number of packages in 2022 marked a significant increase compared to the previous year (+0.34%), reaching over 119 million packages.</a:t>
          </a:r>
          <a:endParaRPr lang="bg-BG"/>
        </a:p>
      </dgm:t>
    </dgm:pt>
    <dgm:pt modelId="{C6693FB1-7284-46BB-A606-4E7DF4D9FA05}" type="parTrans" cxnId="{BEAC75D4-4452-4D1E-A0DF-789CD87AB0FC}">
      <dgm:prSet/>
      <dgm:spPr/>
      <dgm:t>
        <a:bodyPr/>
        <a:lstStyle/>
        <a:p>
          <a:endParaRPr lang="bg-BG"/>
        </a:p>
      </dgm:t>
    </dgm:pt>
    <dgm:pt modelId="{5989524D-3E11-45C9-BF86-A4A165F75790}" type="sibTrans" cxnId="{BEAC75D4-4452-4D1E-A0DF-789CD87AB0FC}">
      <dgm:prSet/>
      <dgm:spPr/>
      <dgm:t>
        <a:bodyPr/>
        <a:lstStyle/>
        <a:p>
          <a:endParaRPr lang="bg-BG"/>
        </a:p>
      </dgm:t>
    </dgm:pt>
    <dgm:pt modelId="{F72E6499-0830-4465-8ACF-46E3EC7EEED2}">
      <dgm:prSet/>
      <dgm:spPr/>
      <dgm:t>
        <a:bodyPr/>
        <a:lstStyle/>
        <a:p>
          <a:r>
            <a:rPr lang="en-US"/>
            <a:t>The company is an active participant in the pharmacy sector not only as a logistic center covering all the necessary requirements regarding storage and distribution but also as a marketing consultant for the customers (the pharmacies).</a:t>
          </a:r>
          <a:endParaRPr lang="bg-BG"/>
        </a:p>
      </dgm:t>
    </dgm:pt>
    <dgm:pt modelId="{2E032CB4-2A7F-42E2-B243-2116B8242751}" type="parTrans" cxnId="{DC9A1CD8-A97E-4F8C-9CCC-FE383D400880}">
      <dgm:prSet/>
      <dgm:spPr/>
      <dgm:t>
        <a:bodyPr/>
        <a:lstStyle/>
        <a:p>
          <a:endParaRPr lang="bg-BG"/>
        </a:p>
      </dgm:t>
    </dgm:pt>
    <dgm:pt modelId="{1513DF4B-0C8C-4A69-AC97-D3FE028B2F7A}" type="sibTrans" cxnId="{DC9A1CD8-A97E-4F8C-9CCC-FE383D400880}">
      <dgm:prSet/>
      <dgm:spPr/>
      <dgm:t>
        <a:bodyPr/>
        <a:lstStyle/>
        <a:p>
          <a:endParaRPr lang="bg-BG"/>
        </a:p>
      </dgm:t>
    </dgm:pt>
    <dgm:pt modelId="{395B6DD1-F53D-4941-B3CC-4F4C4280F4E1}" type="pres">
      <dgm:prSet presAssocID="{A1DF61C4-752A-4F46-9A71-6866586D2BE1}" presName="Name0" presStyleCnt="0">
        <dgm:presLayoutVars>
          <dgm:dir/>
          <dgm:resizeHandles val="exact"/>
        </dgm:presLayoutVars>
      </dgm:prSet>
      <dgm:spPr/>
    </dgm:pt>
    <dgm:pt modelId="{C9F60B79-4688-444F-AF88-3A570E3BFA3F}" type="pres">
      <dgm:prSet presAssocID="{A1DF61C4-752A-4F46-9A71-6866586D2BE1}" presName="arrow" presStyleLbl="bgShp" presStyleIdx="0" presStyleCnt="1"/>
      <dgm:spPr/>
    </dgm:pt>
    <dgm:pt modelId="{16B148AD-19F0-48FF-A1B0-6A3ED51771BD}" type="pres">
      <dgm:prSet presAssocID="{A1DF61C4-752A-4F46-9A71-6866586D2BE1}" presName="points" presStyleCnt="0"/>
      <dgm:spPr/>
    </dgm:pt>
    <dgm:pt modelId="{4BCF4FED-57A7-445B-9864-B7696F89FB69}" type="pres">
      <dgm:prSet presAssocID="{EF0050B3-0D28-42EA-968B-45AF27D2A231}" presName="compositeA" presStyleCnt="0"/>
      <dgm:spPr/>
    </dgm:pt>
    <dgm:pt modelId="{54A9FE77-6D26-4F4C-B7EC-CB37831A5F83}" type="pres">
      <dgm:prSet presAssocID="{EF0050B3-0D28-42EA-968B-45AF27D2A231}" presName="textA" presStyleLbl="revTx" presStyleIdx="0" presStyleCnt="6">
        <dgm:presLayoutVars>
          <dgm:bulletEnabled val="1"/>
        </dgm:presLayoutVars>
      </dgm:prSet>
      <dgm:spPr/>
    </dgm:pt>
    <dgm:pt modelId="{68B69ED2-2785-4933-9471-2A747BFF92AA}" type="pres">
      <dgm:prSet presAssocID="{EF0050B3-0D28-42EA-968B-45AF27D2A231}" presName="circleA" presStyleLbl="node1" presStyleIdx="0" presStyleCnt="6"/>
      <dgm:spPr/>
    </dgm:pt>
    <dgm:pt modelId="{7FF363AC-32E1-4D11-A242-2BE118046496}" type="pres">
      <dgm:prSet presAssocID="{EF0050B3-0D28-42EA-968B-45AF27D2A231}" presName="spaceA" presStyleCnt="0"/>
      <dgm:spPr/>
    </dgm:pt>
    <dgm:pt modelId="{13FCCB53-58AE-4CCE-9506-82D4ECC957B1}" type="pres">
      <dgm:prSet presAssocID="{22074996-FF75-4781-8F69-93B4E66C5451}" presName="space" presStyleCnt="0"/>
      <dgm:spPr/>
    </dgm:pt>
    <dgm:pt modelId="{0A7237FC-89FB-4840-BC4E-12CC0C083072}" type="pres">
      <dgm:prSet presAssocID="{1468EF98-BB78-408D-87AA-BB051AEB8323}" presName="compositeB" presStyleCnt="0"/>
      <dgm:spPr/>
    </dgm:pt>
    <dgm:pt modelId="{6ED352D2-692D-4565-9484-85E501CF4118}" type="pres">
      <dgm:prSet presAssocID="{1468EF98-BB78-408D-87AA-BB051AEB8323}" presName="textB" presStyleLbl="revTx" presStyleIdx="1" presStyleCnt="6">
        <dgm:presLayoutVars>
          <dgm:bulletEnabled val="1"/>
        </dgm:presLayoutVars>
      </dgm:prSet>
      <dgm:spPr/>
    </dgm:pt>
    <dgm:pt modelId="{3FE198F3-4DF0-4058-934B-EEED04EF2960}" type="pres">
      <dgm:prSet presAssocID="{1468EF98-BB78-408D-87AA-BB051AEB8323}" presName="circleB" presStyleLbl="node1" presStyleIdx="1" presStyleCnt="6"/>
      <dgm:spPr/>
    </dgm:pt>
    <dgm:pt modelId="{16C8CE28-15D5-4579-9C75-14DDEEDD5176}" type="pres">
      <dgm:prSet presAssocID="{1468EF98-BB78-408D-87AA-BB051AEB8323}" presName="spaceB" presStyleCnt="0"/>
      <dgm:spPr/>
    </dgm:pt>
    <dgm:pt modelId="{17DBB81F-47BA-4EE7-83D7-AA52915C53FC}" type="pres">
      <dgm:prSet presAssocID="{EBD727BB-68C8-4A77-A5A6-8D7E0F5D73AC}" presName="space" presStyleCnt="0"/>
      <dgm:spPr/>
    </dgm:pt>
    <dgm:pt modelId="{689B89BD-C95E-4DCE-B098-28B921E2B4CF}" type="pres">
      <dgm:prSet presAssocID="{7B58F5EE-37BE-46DC-8B2E-E673A6D029EA}" presName="compositeA" presStyleCnt="0"/>
      <dgm:spPr/>
    </dgm:pt>
    <dgm:pt modelId="{96E13B0B-9BB6-4812-8C92-AA4DBFE0E9B2}" type="pres">
      <dgm:prSet presAssocID="{7B58F5EE-37BE-46DC-8B2E-E673A6D029EA}" presName="textA" presStyleLbl="revTx" presStyleIdx="2" presStyleCnt="6">
        <dgm:presLayoutVars>
          <dgm:bulletEnabled val="1"/>
        </dgm:presLayoutVars>
      </dgm:prSet>
      <dgm:spPr/>
    </dgm:pt>
    <dgm:pt modelId="{91B72C15-D069-4304-98F6-927A9F2B7A66}" type="pres">
      <dgm:prSet presAssocID="{7B58F5EE-37BE-46DC-8B2E-E673A6D029EA}" presName="circleA" presStyleLbl="node1" presStyleIdx="2" presStyleCnt="6"/>
      <dgm:spPr/>
    </dgm:pt>
    <dgm:pt modelId="{1AF0DA0A-0ED8-4E7C-AFCE-FA708727A117}" type="pres">
      <dgm:prSet presAssocID="{7B58F5EE-37BE-46DC-8B2E-E673A6D029EA}" presName="spaceA" presStyleCnt="0"/>
      <dgm:spPr/>
    </dgm:pt>
    <dgm:pt modelId="{7CE9CE42-68C0-4A64-A9FD-0CB3942F790B}" type="pres">
      <dgm:prSet presAssocID="{1C99FE16-65B0-456D-9925-A6FF46EA9395}" presName="space" presStyleCnt="0"/>
      <dgm:spPr/>
    </dgm:pt>
    <dgm:pt modelId="{2E9B6FA6-65FD-4635-893E-0A3B8C81AB1B}" type="pres">
      <dgm:prSet presAssocID="{19D37A17-7723-40AD-9C25-BEFA02C5904D}" presName="compositeB" presStyleCnt="0"/>
      <dgm:spPr/>
    </dgm:pt>
    <dgm:pt modelId="{796F9EF7-DD06-49AC-947B-32367D35AAEF}" type="pres">
      <dgm:prSet presAssocID="{19D37A17-7723-40AD-9C25-BEFA02C5904D}" presName="textB" presStyleLbl="revTx" presStyleIdx="3" presStyleCnt="6">
        <dgm:presLayoutVars>
          <dgm:bulletEnabled val="1"/>
        </dgm:presLayoutVars>
      </dgm:prSet>
      <dgm:spPr/>
    </dgm:pt>
    <dgm:pt modelId="{7F6EC5DD-B6B9-40C3-9404-D51BBB1579A1}" type="pres">
      <dgm:prSet presAssocID="{19D37A17-7723-40AD-9C25-BEFA02C5904D}" presName="circleB" presStyleLbl="node1" presStyleIdx="3" presStyleCnt="6"/>
      <dgm:spPr/>
    </dgm:pt>
    <dgm:pt modelId="{9E5B3078-2A8D-4981-B769-6732E9A43639}" type="pres">
      <dgm:prSet presAssocID="{19D37A17-7723-40AD-9C25-BEFA02C5904D}" presName="spaceB" presStyleCnt="0"/>
      <dgm:spPr/>
    </dgm:pt>
    <dgm:pt modelId="{821332F4-77CB-4438-BAAF-CAECFF1D4462}" type="pres">
      <dgm:prSet presAssocID="{D4EE667F-5E39-4507-BB98-3FDCF60908FF}" presName="space" presStyleCnt="0"/>
      <dgm:spPr/>
    </dgm:pt>
    <dgm:pt modelId="{5118D80C-57F0-46BD-B033-E246E54FE772}" type="pres">
      <dgm:prSet presAssocID="{BB289322-6824-46A4-9C93-603D5925DF76}" presName="compositeA" presStyleCnt="0"/>
      <dgm:spPr/>
    </dgm:pt>
    <dgm:pt modelId="{6CF0F2B1-64F9-4874-94DA-98F272AE2343}" type="pres">
      <dgm:prSet presAssocID="{BB289322-6824-46A4-9C93-603D5925DF76}" presName="textA" presStyleLbl="revTx" presStyleIdx="4" presStyleCnt="6">
        <dgm:presLayoutVars>
          <dgm:bulletEnabled val="1"/>
        </dgm:presLayoutVars>
      </dgm:prSet>
      <dgm:spPr/>
    </dgm:pt>
    <dgm:pt modelId="{59BD8259-660F-45AA-A50A-14CB65CAEB12}" type="pres">
      <dgm:prSet presAssocID="{BB289322-6824-46A4-9C93-603D5925DF76}" presName="circleA" presStyleLbl="node1" presStyleIdx="4" presStyleCnt="6"/>
      <dgm:spPr/>
    </dgm:pt>
    <dgm:pt modelId="{B14C66A4-342C-4932-AC5E-7A6195300E28}" type="pres">
      <dgm:prSet presAssocID="{BB289322-6824-46A4-9C93-603D5925DF76}" presName="spaceA" presStyleCnt="0"/>
      <dgm:spPr/>
    </dgm:pt>
    <dgm:pt modelId="{3EABCB0B-D552-46E1-AFAC-7B29D6771DD8}" type="pres">
      <dgm:prSet presAssocID="{5989524D-3E11-45C9-BF86-A4A165F75790}" presName="space" presStyleCnt="0"/>
      <dgm:spPr/>
    </dgm:pt>
    <dgm:pt modelId="{06EA9635-8071-4494-80E6-7B4DB8125798}" type="pres">
      <dgm:prSet presAssocID="{F72E6499-0830-4465-8ACF-46E3EC7EEED2}" presName="compositeB" presStyleCnt="0"/>
      <dgm:spPr/>
    </dgm:pt>
    <dgm:pt modelId="{72C20442-6076-41B0-8D22-CA81BB0DB9B1}" type="pres">
      <dgm:prSet presAssocID="{F72E6499-0830-4465-8ACF-46E3EC7EEED2}" presName="textB" presStyleLbl="revTx" presStyleIdx="5" presStyleCnt="6">
        <dgm:presLayoutVars>
          <dgm:bulletEnabled val="1"/>
        </dgm:presLayoutVars>
      </dgm:prSet>
      <dgm:spPr/>
    </dgm:pt>
    <dgm:pt modelId="{FD5C9F18-291B-41C0-AD32-C40033A45291}" type="pres">
      <dgm:prSet presAssocID="{F72E6499-0830-4465-8ACF-46E3EC7EEED2}" presName="circleB" presStyleLbl="node1" presStyleIdx="5" presStyleCnt="6"/>
      <dgm:spPr/>
    </dgm:pt>
    <dgm:pt modelId="{FC41EF70-F8A6-4591-938C-A79B91157325}" type="pres">
      <dgm:prSet presAssocID="{F72E6499-0830-4465-8ACF-46E3EC7EEED2}" presName="spaceB" presStyleCnt="0"/>
      <dgm:spPr/>
    </dgm:pt>
  </dgm:ptLst>
  <dgm:cxnLst>
    <dgm:cxn modelId="{58EDB146-8C81-4E08-B7E5-48107FAEB2C7}" srcId="{A1DF61C4-752A-4F46-9A71-6866586D2BE1}" destId="{7B58F5EE-37BE-46DC-8B2E-E673A6D029EA}" srcOrd="2" destOrd="0" parTransId="{74F45844-99C9-4A0E-B714-881CD757C366}" sibTransId="{1C99FE16-65B0-456D-9925-A6FF46EA9395}"/>
    <dgm:cxn modelId="{3BB06C75-F091-44C5-8101-A395C307EBED}" srcId="{A1DF61C4-752A-4F46-9A71-6866586D2BE1}" destId="{19D37A17-7723-40AD-9C25-BEFA02C5904D}" srcOrd="3" destOrd="0" parTransId="{FDB4926B-53C9-4762-A69E-95166A32FFC2}" sibTransId="{D4EE667F-5E39-4507-BB98-3FDCF60908FF}"/>
    <dgm:cxn modelId="{21DF3E7D-444C-4DC9-8C47-76034410B2D4}" srcId="{A1DF61C4-752A-4F46-9A71-6866586D2BE1}" destId="{EF0050B3-0D28-42EA-968B-45AF27D2A231}" srcOrd="0" destOrd="0" parTransId="{D956C525-BD6B-4B3C-A8C3-E8297C91B5EC}" sibTransId="{22074996-FF75-4781-8F69-93B4E66C5451}"/>
    <dgm:cxn modelId="{B6D40186-27D3-4D00-96AA-02154919F337}" type="presOf" srcId="{F72E6499-0830-4465-8ACF-46E3EC7EEED2}" destId="{72C20442-6076-41B0-8D22-CA81BB0DB9B1}" srcOrd="0" destOrd="0" presId="urn:microsoft.com/office/officeart/2005/8/layout/hProcess11"/>
    <dgm:cxn modelId="{506C6388-1D0D-4EDE-A6E5-B62A8E3B2689}" type="presOf" srcId="{7B58F5EE-37BE-46DC-8B2E-E673A6D029EA}" destId="{96E13B0B-9BB6-4812-8C92-AA4DBFE0E9B2}" srcOrd="0" destOrd="0" presId="urn:microsoft.com/office/officeart/2005/8/layout/hProcess11"/>
    <dgm:cxn modelId="{C2EAD6B3-C1D2-489F-8C73-C7797047C8FF}" type="presOf" srcId="{EF0050B3-0D28-42EA-968B-45AF27D2A231}" destId="{54A9FE77-6D26-4F4C-B7EC-CB37831A5F83}" srcOrd="0" destOrd="0" presId="urn:microsoft.com/office/officeart/2005/8/layout/hProcess11"/>
    <dgm:cxn modelId="{09F9CFB9-ED8C-4A71-8F48-DA4AE202D551}" type="presOf" srcId="{19D37A17-7723-40AD-9C25-BEFA02C5904D}" destId="{796F9EF7-DD06-49AC-947B-32367D35AAEF}" srcOrd="0" destOrd="0" presId="urn:microsoft.com/office/officeart/2005/8/layout/hProcess11"/>
    <dgm:cxn modelId="{BEAC75D4-4452-4D1E-A0DF-789CD87AB0FC}" srcId="{A1DF61C4-752A-4F46-9A71-6866586D2BE1}" destId="{BB289322-6824-46A4-9C93-603D5925DF76}" srcOrd="4" destOrd="0" parTransId="{C6693FB1-7284-46BB-A606-4E7DF4D9FA05}" sibTransId="{5989524D-3E11-45C9-BF86-A4A165F75790}"/>
    <dgm:cxn modelId="{DC9A1CD8-A97E-4F8C-9CCC-FE383D400880}" srcId="{A1DF61C4-752A-4F46-9A71-6866586D2BE1}" destId="{F72E6499-0830-4465-8ACF-46E3EC7EEED2}" srcOrd="5" destOrd="0" parTransId="{2E032CB4-2A7F-42E2-B243-2116B8242751}" sibTransId="{1513DF4B-0C8C-4A69-AC97-D3FE028B2F7A}"/>
    <dgm:cxn modelId="{E96FAFDC-A594-460E-ACA0-032A5ED754F2}" srcId="{A1DF61C4-752A-4F46-9A71-6866586D2BE1}" destId="{1468EF98-BB78-408D-87AA-BB051AEB8323}" srcOrd="1" destOrd="0" parTransId="{D464B7D4-1A37-4797-B57F-D08AAA2ABEA9}" sibTransId="{EBD727BB-68C8-4A77-A5A6-8D7E0F5D73AC}"/>
    <dgm:cxn modelId="{22CB5CDF-8DA7-4149-8557-87591B20BA95}" type="presOf" srcId="{1468EF98-BB78-408D-87AA-BB051AEB8323}" destId="{6ED352D2-692D-4565-9484-85E501CF4118}" srcOrd="0" destOrd="0" presId="urn:microsoft.com/office/officeart/2005/8/layout/hProcess11"/>
    <dgm:cxn modelId="{5F9954F8-B1A8-4D00-AB8E-7478E9A51C9A}" type="presOf" srcId="{A1DF61C4-752A-4F46-9A71-6866586D2BE1}" destId="{395B6DD1-F53D-4941-B3CC-4F4C4280F4E1}" srcOrd="0" destOrd="0" presId="urn:microsoft.com/office/officeart/2005/8/layout/hProcess11"/>
    <dgm:cxn modelId="{55E006F9-3CE6-412B-BF1B-6906D28EBB35}" type="presOf" srcId="{BB289322-6824-46A4-9C93-603D5925DF76}" destId="{6CF0F2B1-64F9-4874-94DA-98F272AE2343}" srcOrd="0" destOrd="0" presId="urn:microsoft.com/office/officeart/2005/8/layout/hProcess11"/>
    <dgm:cxn modelId="{955111CD-86FF-46E2-B0E8-C0C5B09C2A57}" type="presParOf" srcId="{395B6DD1-F53D-4941-B3CC-4F4C4280F4E1}" destId="{C9F60B79-4688-444F-AF88-3A570E3BFA3F}" srcOrd="0" destOrd="0" presId="urn:microsoft.com/office/officeart/2005/8/layout/hProcess11"/>
    <dgm:cxn modelId="{DF0F9D1D-EA5D-4E19-854A-B08B5D182D53}" type="presParOf" srcId="{395B6DD1-F53D-4941-B3CC-4F4C4280F4E1}" destId="{16B148AD-19F0-48FF-A1B0-6A3ED51771BD}" srcOrd="1" destOrd="0" presId="urn:microsoft.com/office/officeart/2005/8/layout/hProcess11"/>
    <dgm:cxn modelId="{07BA602B-BCEA-4812-A652-F2CE49F88102}" type="presParOf" srcId="{16B148AD-19F0-48FF-A1B0-6A3ED51771BD}" destId="{4BCF4FED-57A7-445B-9864-B7696F89FB69}" srcOrd="0" destOrd="0" presId="urn:microsoft.com/office/officeart/2005/8/layout/hProcess11"/>
    <dgm:cxn modelId="{F09151B8-279F-4507-89B8-C5FF286F2704}" type="presParOf" srcId="{4BCF4FED-57A7-445B-9864-B7696F89FB69}" destId="{54A9FE77-6D26-4F4C-B7EC-CB37831A5F83}" srcOrd="0" destOrd="0" presId="urn:microsoft.com/office/officeart/2005/8/layout/hProcess11"/>
    <dgm:cxn modelId="{B91DB994-6ED1-470D-9EB2-DFEB4A6AAE4F}" type="presParOf" srcId="{4BCF4FED-57A7-445B-9864-B7696F89FB69}" destId="{68B69ED2-2785-4933-9471-2A747BFF92AA}" srcOrd="1" destOrd="0" presId="urn:microsoft.com/office/officeart/2005/8/layout/hProcess11"/>
    <dgm:cxn modelId="{D39BF22C-3D1B-40FD-834A-42A76A93FF85}" type="presParOf" srcId="{4BCF4FED-57A7-445B-9864-B7696F89FB69}" destId="{7FF363AC-32E1-4D11-A242-2BE118046496}" srcOrd="2" destOrd="0" presId="urn:microsoft.com/office/officeart/2005/8/layout/hProcess11"/>
    <dgm:cxn modelId="{599DB92C-1FB2-4E8E-B58A-52CBAEC9B1ED}" type="presParOf" srcId="{16B148AD-19F0-48FF-A1B0-6A3ED51771BD}" destId="{13FCCB53-58AE-4CCE-9506-82D4ECC957B1}" srcOrd="1" destOrd="0" presId="urn:microsoft.com/office/officeart/2005/8/layout/hProcess11"/>
    <dgm:cxn modelId="{41DEDFEE-A99A-43E0-945B-638E1654AD5A}" type="presParOf" srcId="{16B148AD-19F0-48FF-A1B0-6A3ED51771BD}" destId="{0A7237FC-89FB-4840-BC4E-12CC0C083072}" srcOrd="2" destOrd="0" presId="urn:microsoft.com/office/officeart/2005/8/layout/hProcess11"/>
    <dgm:cxn modelId="{8EA23E1D-37C2-40F4-88C9-DC4685846307}" type="presParOf" srcId="{0A7237FC-89FB-4840-BC4E-12CC0C083072}" destId="{6ED352D2-692D-4565-9484-85E501CF4118}" srcOrd="0" destOrd="0" presId="urn:microsoft.com/office/officeart/2005/8/layout/hProcess11"/>
    <dgm:cxn modelId="{B532BF57-A2BB-4F72-B9F9-B104067CCE97}" type="presParOf" srcId="{0A7237FC-89FB-4840-BC4E-12CC0C083072}" destId="{3FE198F3-4DF0-4058-934B-EEED04EF2960}" srcOrd="1" destOrd="0" presId="urn:microsoft.com/office/officeart/2005/8/layout/hProcess11"/>
    <dgm:cxn modelId="{559FE6DC-C3B0-4F3F-A719-908F33730D48}" type="presParOf" srcId="{0A7237FC-89FB-4840-BC4E-12CC0C083072}" destId="{16C8CE28-15D5-4579-9C75-14DDEEDD5176}" srcOrd="2" destOrd="0" presId="urn:microsoft.com/office/officeart/2005/8/layout/hProcess11"/>
    <dgm:cxn modelId="{A30C48A5-C4D3-4EA8-A91D-2A85EEB7D291}" type="presParOf" srcId="{16B148AD-19F0-48FF-A1B0-6A3ED51771BD}" destId="{17DBB81F-47BA-4EE7-83D7-AA52915C53FC}" srcOrd="3" destOrd="0" presId="urn:microsoft.com/office/officeart/2005/8/layout/hProcess11"/>
    <dgm:cxn modelId="{E573F4A3-7340-4942-96DB-B1A23C557291}" type="presParOf" srcId="{16B148AD-19F0-48FF-A1B0-6A3ED51771BD}" destId="{689B89BD-C95E-4DCE-B098-28B921E2B4CF}" srcOrd="4" destOrd="0" presId="urn:microsoft.com/office/officeart/2005/8/layout/hProcess11"/>
    <dgm:cxn modelId="{8A3FF8BB-9FAA-4291-B500-5BFE479A93E0}" type="presParOf" srcId="{689B89BD-C95E-4DCE-B098-28B921E2B4CF}" destId="{96E13B0B-9BB6-4812-8C92-AA4DBFE0E9B2}" srcOrd="0" destOrd="0" presId="urn:microsoft.com/office/officeart/2005/8/layout/hProcess11"/>
    <dgm:cxn modelId="{6ACDA2E0-0E7F-4AB3-A434-D62968897E54}" type="presParOf" srcId="{689B89BD-C95E-4DCE-B098-28B921E2B4CF}" destId="{91B72C15-D069-4304-98F6-927A9F2B7A66}" srcOrd="1" destOrd="0" presId="urn:microsoft.com/office/officeart/2005/8/layout/hProcess11"/>
    <dgm:cxn modelId="{E5264301-1D06-40A9-A9FF-E7F93803ED38}" type="presParOf" srcId="{689B89BD-C95E-4DCE-B098-28B921E2B4CF}" destId="{1AF0DA0A-0ED8-4E7C-AFCE-FA708727A117}" srcOrd="2" destOrd="0" presId="urn:microsoft.com/office/officeart/2005/8/layout/hProcess11"/>
    <dgm:cxn modelId="{45028A39-A8A5-49FD-BEFC-6A3E8CB5D3DC}" type="presParOf" srcId="{16B148AD-19F0-48FF-A1B0-6A3ED51771BD}" destId="{7CE9CE42-68C0-4A64-A9FD-0CB3942F790B}" srcOrd="5" destOrd="0" presId="urn:microsoft.com/office/officeart/2005/8/layout/hProcess11"/>
    <dgm:cxn modelId="{71F7415E-12EC-4BC1-80A3-C7F0917F0B4B}" type="presParOf" srcId="{16B148AD-19F0-48FF-A1B0-6A3ED51771BD}" destId="{2E9B6FA6-65FD-4635-893E-0A3B8C81AB1B}" srcOrd="6" destOrd="0" presId="urn:microsoft.com/office/officeart/2005/8/layout/hProcess11"/>
    <dgm:cxn modelId="{B4EE4DA1-B18A-48DA-813C-DB735E90F33A}" type="presParOf" srcId="{2E9B6FA6-65FD-4635-893E-0A3B8C81AB1B}" destId="{796F9EF7-DD06-49AC-947B-32367D35AAEF}" srcOrd="0" destOrd="0" presId="urn:microsoft.com/office/officeart/2005/8/layout/hProcess11"/>
    <dgm:cxn modelId="{4B184AF5-EB4A-4CD6-BFCB-9D6D790C641E}" type="presParOf" srcId="{2E9B6FA6-65FD-4635-893E-0A3B8C81AB1B}" destId="{7F6EC5DD-B6B9-40C3-9404-D51BBB1579A1}" srcOrd="1" destOrd="0" presId="urn:microsoft.com/office/officeart/2005/8/layout/hProcess11"/>
    <dgm:cxn modelId="{13A31E92-0CBE-4137-BC99-350F570FA19D}" type="presParOf" srcId="{2E9B6FA6-65FD-4635-893E-0A3B8C81AB1B}" destId="{9E5B3078-2A8D-4981-B769-6732E9A43639}" srcOrd="2" destOrd="0" presId="urn:microsoft.com/office/officeart/2005/8/layout/hProcess11"/>
    <dgm:cxn modelId="{76DF2435-5C91-4806-ACB3-B9E12D9DBC91}" type="presParOf" srcId="{16B148AD-19F0-48FF-A1B0-6A3ED51771BD}" destId="{821332F4-77CB-4438-BAAF-CAECFF1D4462}" srcOrd="7" destOrd="0" presId="urn:microsoft.com/office/officeart/2005/8/layout/hProcess11"/>
    <dgm:cxn modelId="{3EFC853E-46B1-4CD3-9390-D05C2F96E1B4}" type="presParOf" srcId="{16B148AD-19F0-48FF-A1B0-6A3ED51771BD}" destId="{5118D80C-57F0-46BD-B033-E246E54FE772}" srcOrd="8" destOrd="0" presId="urn:microsoft.com/office/officeart/2005/8/layout/hProcess11"/>
    <dgm:cxn modelId="{226F9FB7-AE46-4492-BA39-5EF30A1FED2F}" type="presParOf" srcId="{5118D80C-57F0-46BD-B033-E246E54FE772}" destId="{6CF0F2B1-64F9-4874-94DA-98F272AE2343}" srcOrd="0" destOrd="0" presId="urn:microsoft.com/office/officeart/2005/8/layout/hProcess11"/>
    <dgm:cxn modelId="{BBBFF545-CF96-42BB-BD22-437F3C7F7CC4}" type="presParOf" srcId="{5118D80C-57F0-46BD-B033-E246E54FE772}" destId="{59BD8259-660F-45AA-A50A-14CB65CAEB12}" srcOrd="1" destOrd="0" presId="urn:microsoft.com/office/officeart/2005/8/layout/hProcess11"/>
    <dgm:cxn modelId="{13572B38-C483-4832-81C9-35DE57DF424B}" type="presParOf" srcId="{5118D80C-57F0-46BD-B033-E246E54FE772}" destId="{B14C66A4-342C-4932-AC5E-7A6195300E28}" srcOrd="2" destOrd="0" presId="urn:microsoft.com/office/officeart/2005/8/layout/hProcess11"/>
    <dgm:cxn modelId="{019B40C9-8424-4DC8-8586-716FE9103D4B}" type="presParOf" srcId="{16B148AD-19F0-48FF-A1B0-6A3ED51771BD}" destId="{3EABCB0B-D552-46E1-AFAC-7B29D6771DD8}" srcOrd="9" destOrd="0" presId="urn:microsoft.com/office/officeart/2005/8/layout/hProcess11"/>
    <dgm:cxn modelId="{6ED38E3F-5FAC-4B8F-9A5D-73353AB2846B}" type="presParOf" srcId="{16B148AD-19F0-48FF-A1B0-6A3ED51771BD}" destId="{06EA9635-8071-4494-80E6-7B4DB8125798}" srcOrd="10" destOrd="0" presId="urn:microsoft.com/office/officeart/2005/8/layout/hProcess11"/>
    <dgm:cxn modelId="{088D1486-332A-47C1-B3DF-AC27DEE10D35}" type="presParOf" srcId="{06EA9635-8071-4494-80E6-7B4DB8125798}" destId="{72C20442-6076-41B0-8D22-CA81BB0DB9B1}" srcOrd="0" destOrd="0" presId="urn:microsoft.com/office/officeart/2005/8/layout/hProcess11"/>
    <dgm:cxn modelId="{68F62E00-8958-4F57-9B0B-BE5C2DF702D3}" type="presParOf" srcId="{06EA9635-8071-4494-80E6-7B4DB8125798}" destId="{FD5C9F18-291B-41C0-AD32-C40033A45291}" srcOrd="1" destOrd="0" presId="urn:microsoft.com/office/officeart/2005/8/layout/hProcess11"/>
    <dgm:cxn modelId="{1FA1FD28-8570-4A57-A962-C270BAB14D38}" type="presParOf" srcId="{06EA9635-8071-4494-80E6-7B4DB8125798}" destId="{FC41EF70-F8A6-4591-938C-A79B91157325}"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50BCF6A-AE21-4064-91C4-701666C4023A}" type="doc">
      <dgm:prSet loTypeId="urn:microsoft.com/office/officeart/2005/8/layout/vList2" loCatId="list" qsTypeId="urn:microsoft.com/office/officeart/2005/8/quickstyle/simple1" qsCatId="simple" csTypeId="urn:microsoft.com/office/officeart/2005/8/colors/accent2_5" csCatId="accent2"/>
      <dgm:spPr/>
      <dgm:t>
        <a:bodyPr/>
        <a:lstStyle/>
        <a:p>
          <a:endParaRPr lang="bg-BG"/>
        </a:p>
      </dgm:t>
    </dgm:pt>
    <dgm:pt modelId="{71E7D84A-97FE-4FB9-8610-86961E74C0FE}">
      <dgm:prSet/>
      <dgm:spPr/>
      <dgm:t>
        <a:bodyPr/>
        <a:lstStyle/>
        <a:p>
          <a:r>
            <a:rPr lang="en-US"/>
            <a:t>The integrated management system of STING AD has been confirmed by Lloyd's Register Quality Assurance Limited. The company operates below the standard for 20 years and constantly develops the service quality on the basis of continuous feedback with the customers and the suppliers.</a:t>
          </a:r>
          <a:endParaRPr lang="bg-BG"/>
        </a:p>
      </dgm:t>
    </dgm:pt>
    <dgm:pt modelId="{4DAF702B-CFE0-4F74-8E89-0C7852DEC2FE}" type="parTrans" cxnId="{2C8D662A-F565-4996-A8E4-B015539D6325}">
      <dgm:prSet/>
      <dgm:spPr/>
      <dgm:t>
        <a:bodyPr/>
        <a:lstStyle/>
        <a:p>
          <a:endParaRPr lang="bg-BG"/>
        </a:p>
      </dgm:t>
    </dgm:pt>
    <dgm:pt modelId="{8FBB9506-F77C-4C63-9320-165CE2140823}" type="sibTrans" cxnId="{2C8D662A-F565-4996-A8E4-B015539D6325}">
      <dgm:prSet/>
      <dgm:spPr/>
      <dgm:t>
        <a:bodyPr/>
        <a:lstStyle/>
        <a:p>
          <a:endParaRPr lang="bg-BG"/>
        </a:p>
      </dgm:t>
    </dgm:pt>
    <dgm:pt modelId="{DCE29828-15AC-4FA3-A542-5B1351F96D28}">
      <dgm:prSet/>
      <dgm:spPr/>
      <dgm:t>
        <a:bodyPr/>
        <a:lstStyle/>
        <a:p>
          <a:r>
            <a:rPr lang="en-US" dirty="0"/>
            <a:t>STING AD has an active marketing policy aiming to improve the pharmaceutical consultation and care for the patients. The company has a long-term strategy for the training of pharmacists and its own employees. The LEGE ARTIS post-graduate educational program has been implemented since 20 years.</a:t>
          </a:r>
          <a:endParaRPr lang="bg-BG" dirty="0"/>
        </a:p>
      </dgm:t>
    </dgm:pt>
    <dgm:pt modelId="{05615432-A5B2-465F-9698-567038459F68}" type="parTrans" cxnId="{4FCB36C0-16B9-40D3-86EA-DD0A0DA8CDA2}">
      <dgm:prSet/>
      <dgm:spPr/>
      <dgm:t>
        <a:bodyPr/>
        <a:lstStyle/>
        <a:p>
          <a:endParaRPr lang="bg-BG"/>
        </a:p>
      </dgm:t>
    </dgm:pt>
    <dgm:pt modelId="{685E58FC-64D5-419F-9D79-78BAC1D7C046}" type="sibTrans" cxnId="{4FCB36C0-16B9-40D3-86EA-DD0A0DA8CDA2}">
      <dgm:prSet/>
      <dgm:spPr/>
      <dgm:t>
        <a:bodyPr/>
        <a:lstStyle/>
        <a:p>
          <a:endParaRPr lang="bg-BG"/>
        </a:p>
      </dgm:t>
    </dgm:pt>
    <dgm:pt modelId="{ED494136-C786-4AD2-80CC-72728ED0CE66}">
      <dgm:prSet/>
      <dgm:spPr/>
      <dgm:t>
        <a:bodyPr/>
        <a:lstStyle/>
        <a:p>
          <a:r>
            <a:rPr lang="en-US"/>
            <a:t>The advertising and media communication of the company is with professional pharmaceutical scope. The monthly edition 'STING pharmaceutical products' magazine has a 20-year history. It is being distributed free of charge to the pharmacies and provides the up-to-date information in the sector.</a:t>
          </a:r>
          <a:endParaRPr lang="bg-BG"/>
        </a:p>
      </dgm:t>
    </dgm:pt>
    <dgm:pt modelId="{A6C2C0E0-36F7-4541-8DFC-A964BF4E118A}" type="parTrans" cxnId="{767405CE-9846-43A9-ADA0-7ECD24099490}">
      <dgm:prSet/>
      <dgm:spPr/>
      <dgm:t>
        <a:bodyPr/>
        <a:lstStyle/>
        <a:p>
          <a:endParaRPr lang="bg-BG"/>
        </a:p>
      </dgm:t>
    </dgm:pt>
    <dgm:pt modelId="{BBA30BCF-9085-42FB-902A-041A061698CF}" type="sibTrans" cxnId="{767405CE-9846-43A9-ADA0-7ECD24099490}">
      <dgm:prSet/>
      <dgm:spPr/>
      <dgm:t>
        <a:bodyPr/>
        <a:lstStyle/>
        <a:p>
          <a:endParaRPr lang="bg-BG"/>
        </a:p>
      </dgm:t>
    </dgm:pt>
    <dgm:pt modelId="{38A5A943-4083-48E5-853F-3BFA51F25B92}">
      <dgm:prSet/>
      <dgm:spPr/>
      <dgm:t>
        <a:bodyPr/>
        <a:lstStyle/>
        <a:p>
          <a:r>
            <a:rPr lang="en-US"/>
            <a:t>STING AD is a distributor with a market share of 28% from the total market and 30% from the pharmacy segment. This is the only company in the sector that has been awarded eight times by the customers - the pharmacists - with the annual award 'Best distributor of the year'.</a:t>
          </a:r>
          <a:endParaRPr lang="bg-BG"/>
        </a:p>
      </dgm:t>
    </dgm:pt>
    <dgm:pt modelId="{3BDB6506-81A5-4E0F-ACE6-BC86FF8C4E76}" type="parTrans" cxnId="{B864C736-D0DE-4C9E-AE3C-C55D15303C03}">
      <dgm:prSet/>
      <dgm:spPr/>
      <dgm:t>
        <a:bodyPr/>
        <a:lstStyle/>
        <a:p>
          <a:endParaRPr lang="bg-BG"/>
        </a:p>
      </dgm:t>
    </dgm:pt>
    <dgm:pt modelId="{54469D23-A25C-40D2-88E5-CD6E6336D5A7}" type="sibTrans" cxnId="{B864C736-D0DE-4C9E-AE3C-C55D15303C03}">
      <dgm:prSet/>
      <dgm:spPr/>
      <dgm:t>
        <a:bodyPr/>
        <a:lstStyle/>
        <a:p>
          <a:endParaRPr lang="bg-BG"/>
        </a:p>
      </dgm:t>
    </dgm:pt>
    <dgm:pt modelId="{B31E2431-802E-46CB-8BD7-F6FC82657CC5}" type="pres">
      <dgm:prSet presAssocID="{150BCF6A-AE21-4064-91C4-701666C4023A}" presName="linear" presStyleCnt="0">
        <dgm:presLayoutVars>
          <dgm:animLvl val="lvl"/>
          <dgm:resizeHandles val="exact"/>
        </dgm:presLayoutVars>
      </dgm:prSet>
      <dgm:spPr/>
    </dgm:pt>
    <dgm:pt modelId="{02C38170-E4F3-4776-9778-9C6AE441F0E4}" type="pres">
      <dgm:prSet presAssocID="{71E7D84A-97FE-4FB9-8610-86961E74C0FE}" presName="parentText" presStyleLbl="node1" presStyleIdx="0" presStyleCnt="4">
        <dgm:presLayoutVars>
          <dgm:chMax val="0"/>
          <dgm:bulletEnabled val="1"/>
        </dgm:presLayoutVars>
      </dgm:prSet>
      <dgm:spPr/>
    </dgm:pt>
    <dgm:pt modelId="{D0C096D1-D8C5-4CE4-B197-665CEB166178}" type="pres">
      <dgm:prSet presAssocID="{8FBB9506-F77C-4C63-9320-165CE2140823}" presName="spacer" presStyleCnt="0"/>
      <dgm:spPr/>
    </dgm:pt>
    <dgm:pt modelId="{E18477EE-908D-40DF-A438-FB7EFDD6B7E9}" type="pres">
      <dgm:prSet presAssocID="{DCE29828-15AC-4FA3-A542-5B1351F96D28}" presName="parentText" presStyleLbl="node1" presStyleIdx="1" presStyleCnt="4">
        <dgm:presLayoutVars>
          <dgm:chMax val="0"/>
          <dgm:bulletEnabled val="1"/>
        </dgm:presLayoutVars>
      </dgm:prSet>
      <dgm:spPr/>
    </dgm:pt>
    <dgm:pt modelId="{46649ECE-BA62-4A76-A15C-AECA0E28212A}" type="pres">
      <dgm:prSet presAssocID="{685E58FC-64D5-419F-9D79-78BAC1D7C046}" presName="spacer" presStyleCnt="0"/>
      <dgm:spPr/>
    </dgm:pt>
    <dgm:pt modelId="{372463BE-6E7A-42AB-B66A-0C95958991F4}" type="pres">
      <dgm:prSet presAssocID="{ED494136-C786-4AD2-80CC-72728ED0CE66}" presName="parentText" presStyleLbl="node1" presStyleIdx="2" presStyleCnt="4">
        <dgm:presLayoutVars>
          <dgm:chMax val="0"/>
          <dgm:bulletEnabled val="1"/>
        </dgm:presLayoutVars>
      </dgm:prSet>
      <dgm:spPr/>
    </dgm:pt>
    <dgm:pt modelId="{B570469C-59C7-461C-8E92-5CA2C0F630CD}" type="pres">
      <dgm:prSet presAssocID="{BBA30BCF-9085-42FB-902A-041A061698CF}" presName="spacer" presStyleCnt="0"/>
      <dgm:spPr/>
    </dgm:pt>
    <dgm:pt modelId="{17BD0E9D-1287-4AB9-94A7-685325C34405}" type="pres">
      <dgm:prSet presAssocID="{38A5A943-4083-48E5-853F-3BFA51F25B92}" presName="parentText" presStyleLbl="node1" presStyleIdx="3" presStyleCnt="4">
        <dgm:presLayoutVars>
          <dgm:chMax val="0"/>
          <dgm:bulletEnabled val="1"/>
        </dgm:presLayoutVars>
      </dgm:prSet>
      <dgm:spPr/>
    </dgm:pt>
  </dgm:ptLst>
  <dgm:cxnLst>
    <dgm:cxn modelId="{2C8D662A-F565-4996-A8E4-B015539D6325}" srcId="{150BCF6A-AE21-4064-91C4-701666C4023A}" destId="{71E7D84A-97FE-4FB9-8610-86961E74C0FE}" srcOrd="0" destOrd="0" parTransId="{4DAF702B-CFE0-4F74-8E89-0C7852DEC2FE}" sibTransId="{8FBB9506-F77C-4C63-9320-165CE2140823}"/>
    <dgm:cxn modelId="{B864C736-D0DE-4C9E-AE3C-C55D15303C03}" srcId="{150BCF6A-AE21-4064-91C4-701666C4023A}" destId="{38A5A943-4083-48E5-853F-3BFA51F25B92}" srcOrd="3" destOrd="0" parTransId="{3BDB6506-81A5-4E0F-ACE6-BC86FF8C4E76}" sibTransId="{54469D23-A25C-40D2-88E5-CD6E6336D5A7}"/>
    <dgm:cxn modelId="{7D65965E-296D-43A2-978D-AD0C7988307E}" type="presOf" srcId="{DCE29828-15AC-4FA3-A542-5B1351F96D28}" destId="{E18477EE-908D-40DF-A438-FB7EFDD6B7E9}" srcOrd="0" destOrd="0" presId="urn:microsoft.com/office/officeart/2005/8/layout/vList2"/>
    <dgm:cxn modelId="{78FD246F-AEDC-4292-B185-523CB5A658DC}" type="presOf" srcId="{38A5A943-4083-48E5-853F-3BFA51F25B92}" destId="{17BD0E9D-1287-4AB9-94A7-685325C34405}" srcOrd="0" destOrd="0" presId="urn:microsoft.com/office/officeart/2005/8/layout/vList2"/>
    <dgm:cxn modelId="{7A2A929E-D4E0-4FF8-B80D-DE872310D2DD}" type="presOf" srcId="{150BCF6A-AE21-4064-91C4-701666C4023A}" destId="{B31E2431-802E-46CB-8BD7-F6FC82657CC5}" srcOrd="0" destOrd="0" presId="urn:microsoft.com/office/officeart/2005/8/layout/vList2"/>
    <dgm:cxn modelId="{4FCB36C0-16B9-40D3-86EA-DD0A0DA8CDA2}" srcId="{150BCF6A-AE21-4064-91C4-701666C4023A}" destId="{DCE29828-15AC-4FA3-A542-5B1351F96D28}" srcOrd="1" destOrd="0" parTransId="{05615432-A5B2-465F-9698-567038459F68}" sibTransId="{685E58FC-64D5-419F-9D79-78BAC1D7C046}"/>
    <dgm:cxn modelId="{767405CE-9846-43A9-ADA0-7ECD24099490}" srcId="{150BCF6A-AE21-4064-91C4-701666C4023A}" destId="{ED494136-C786-4AD2-80CC-72728ED0CE66}" srcOrd="2" destOrd="0" parTransId="{A6C2C0E0-36F7-4541-8DFC-A964BF4E118A}" sibTransId="{BBA30BCF-9085-42FB-902A-041A061698CF}"/>
    <dgm:cxn modelId="{71628FD7-A075-433D-BF7C-71BB56D1950B}" type="presOf" srcId="{ED494136-C786-4AD2-80CC-72728ED0CE66}" destId="{372463BE-6E7A-42AB-B66A-0C95958991F4}" srcOrd="0" destOrd="0" presId="urn:microsoft.com/office/officeart/2005/8/layout/vList2"/>
    <dgm:cxn modelId="{EC4A2CF7-04C9-4EB7-BCAB-485EE8B954B3}" type="presOf" srcId="{71E7D84A-97FE-4FB9-8610-86961E74C0FE}" destId="{02C38170-E4F3-4776-9778-9C6AE441F0E4}" srcOrd="0" destOrd="0" presId="urn:microsoft.com/office/officeart/2005/8/layout/vList2"/>
    <dgm:cxn modelId="{F615248B-2A04-4E36-BFDC-F4DCE0DB9511}" type="presParOf" srcId="{B31E2431-802E-46CB-8BD7-F6FC82657CC5}" destId="{02C38170-E4F3-4776-9778-9C6AE441F0E4}" srcOrd="0" destOrd="0" presId="urn:microsoft.com/office/officeart/2005/8/layout/vList2"/>
    <dgm:cxn modelId="{A8462DE3-A8FC-4B66-A30F-1BCA1DCB339E}" type="presParOf" srcId="{B31E2431-802E-46CB-8BD7-F6FC82657CC5}" destId="{D0C096D1-D8C5-4CE4-B197-665CEB166178}" srcOrd="1" destOrd="0" presId="urn:microsoft.com/office/officeart/2005/8/layout/vList2"/>
    <dgm:cxn modelId="{FBCBB2FD-9342-4787-8942-7D0583A8EE3F}" type="presParOf" srcId="{B31E2431-802E-46CB-8BD7-F6FC82657CC5}" destId="{E18477EE-908D-40DF-A438-FB7EFDD6B7E9}" srcOrd="2" destOrd="0" presId="urn:microsoft.com/office/officeart/2005/8/layout/vList2"/>
    <dgm:cxn modelId="{81659192-A185-46C8-A715-FF854D31CB25}" type="presParOf" srcId="{B31E2431-802E-46CB-8BD7-F6FC82657CC5}" destId="{46649ECE-BA62-4A76-A15C-AECA0E28212A}" srcOrd="3" destOrd="0" presId="urn:microsoft.com/office/officeart/2005/8/layout/vList2"/>
    <dgm:cxn modelId="{1C2C762D-7A2E-4435-A8AF-431CCDC352AB}" type="presParOf" srcId="{B31E2431-802E-46CB-8BD7-F6FC82657CC5}" destId="{372463BE-6E7A-42AB-B66A-0C95958991F4}" srcOrd="4" destOrd="0" presId="urn:microsoft.com/office/officeart/2005/8/layout/vList2"/>
    <dgm:cxn modelId="{105799BE-8895-42BB-AFF4-7ABFB1652290}" type="presParOf" srcId="{B31E2431-802E-46CB-8BD7-F6FC82657CC5}" destId="{B570469C-59C7-461C-8E92-5CA2C0F630CD}" srcOrd="5" destOrd="0" presId="urn:microsoft.com/office/officeart/2005/8/layout/vList2"/>
    <dgm:cxn modelId="{41505954-7F43-46D7-8F13-255AF11B290C}" type="presParOf" srcId="{B31E2431-802E-46CB-8BD7-F6FC82657CC5}" destId="{17BD0E9D-1287-4AB9-94A7-685325C34405}"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15E85DD-14BA-4180-A424-9888ECF70130}"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US"/>
        </a:p>
      </dgm:t>
    </dgm:pt>
    <dgm:pt modelId="{9D591419-CDB2-4457-AE82-E0E78DA61827}">
      <dgm:prSet/>
      <dgm:spPr/>
      <dgm:t>
        <a:bodyPr/>
        <a:lstStyle/>
        <a:p>
          <a:pPr algn="l" rtl="0"/>
          <a:r>
            <a:rPr lang="en-US" dirty="0"/>
            <a:t>To promote  new suppliers providing exclusive rights to STING AD to market and distribute its products on the Bulgarian market</a:t>
          </a:r>
          <a:r>
            <a:rPr lang="bg-BG" dirty="0"/>
            <a:t> </a:t>
          </a:r>
          <a:r>
            <a:rPr lang="en-US" dirty="0"/>
            <a:t>using</a:t>
          </a:r>
          <a:r>
            <a:rPr lang="bg-BG" dirty="0"/>
            <a:t> </a:t>
          </a:r>
          <a:r>
            <a:rPr lang="en-US" dirty="0"/>
            <a:t>medical representatives and sales representatives for the projects assigned.</a:t>
          </a:r>
          <a:endParaRPr lang="bg-BG" dirty="0"/>
        </a:p>
      </dgm:t>
    </dgm:pt>
    <dgm:pt modelId="{91397144-821B-4C2F-B76B-CB425C4AC407}" type="parTrans" cxnId="{3F46C7DF-BCE8-4FFF-B141-EEE583370367}">
      <dgm:prSet/>
      <dgm:spPr/>
      <dgm:t>
        <a:bodyPr/>
        <a:lstStyle/>
        <a:p>
          <a:endParaRPr lang="en-US"/>
        </a:p>
      </dgm:t>
    </dgm:pt>
    <dgm:pt modelId="{B9BB6032-85EA-4A04-88BC-FDC1C45428C6}" type="sibTrans" cxnId="{3F46C7DF-BCE8-4FFF-B141-EEE583370367}">
      <dgm:prSet/>
      <dgm:spPr/>
      <dgm:t>
        <a:bodyPr/>
        <a:lstStyle/>
        <a:p>
          <a:endParaRPr lang="en-US"/>
        </a:p>
      </dgm:t>
    </dgm:pt>
    <dgm:pt modelId="{4574271D-F93A-441B-832E-63B60F762102}">
      <dgm:prSet/>
      <dgm:spPr/>
      <dgm:t>
        <a:bodyPr/>
        <a:lstStyle/>
        <a:p>
          <a:pPr algn="l" rtl="0"/>
          <a:r>
            <a:rPr lang="en-US" dirty="0"/>
            <a:t>To continue organizing and conducting marketing activities to support customers.</a:t>
          </a:r>
          <a:endParaRPr lang="bg-BG" dirty="0"/>
        </a:p>
      </dgm:t>
    </dgm:pt>
    <dgm:pt modelId="{BD87B58B-8C2C-4D12-89A2-3CFA7BE9BBAC}" type="parTrans" cxnId="{32246321-D5FE-4C05-ABBC-3EA99512206F}">
      <dgm:prSet/>
      <dgm:spPr/>
      <dgm:t>
        <a:bodyPr/>
        <a:lstStyle/>
        <a:p>
          <a:endParaRPr lang="en-US"/>
        </a:p>
      </dgm:t>
    </dgm:pt>
    <dgm:pt modelId="{780130CC-059C-4EA9-8E8D-874C387628A7}" type="sibTrans" cxnId="{32246321-D5FE-4C05-ABBC-3EA99512206F}">
      <dgm:prSet/>
      <dgm:spPr/>
      <dgm:t>
        <a:bodyPr/>
        <a:lstStyle/>
        <a:p>
          <a:endParaRPr lang="en-US"/>
        </a:p>
      </dgm:t>
    </dgm:pt>
    <dgm:pt modelId="{49ADD4A2-C510-443E-A28E-033F7314599E}">
      <dgm:prSet/>
      <dgm:spPr/>
      <dgm:t>
        <a:bodyPr/>
        <a:lstStyle/>
        <a:p>
          <a:pPr algn="l" rtl="0"/>
          <a:r>
            <a:rPr lang="en-US" dirty="0"/>
            <a:t>To increase the efficiency of the chain work: "Manufacturer-Sting-pharmacies" through initiatives such as VU (as a virtual union of pharmacies, national union of pharmacies "Alliance Service AD").....</a:t>
          </a:r>
          <a:endParaRPr lang="bg-BG" dirty="0"/>
        </a:p>
      </dgm:t>
    </dgm:pt>
    <dgm:pt modelId="{E93E0F16-023E-4A0C-B0E2-CEEA67CB3D83}" type="parTrans" cxnId="{4486E1C6-D21A-4A58-A858-831BB9BD9C38}">
      <dgm:prSet/>
      <dgm:spPr/>
      <dgm:t>
        <a:bodyPr/>
        <a:lstStyle/>
        <a:p>
          <a:endParaRPr lang="bg-BG"/>
        </a:p>
      </dgm:t>
    </dgm:pt>
    <dgm:pt modelId="{0F278B5B-9ED1-49C1-A2BC-9379DDF6E91C}" type="sibTrans" cxnId="{4486E1C6-D21A-4A58-A858-831BB9BD9C38}">
      <dgm:prSet/>
      <dgm:spPr/>
      <dgm:t>
        <a:bodyPr/>
        <a:lstStyle/>
        <a:p>
          <a:endParaRPr lang="bg-BG"/>
        </a:p>
      </dgm:t>
    </dgm:pt>
    <dgm:pt modelId="{0612D5FC-B1DD-41FB-93DF-F4FD2B56B085}" type="pres">
      <dgm:prSet presAssocID="{F15E85DD-14BA-4180-A424-9888ECF70130}" presName="compositeShape" presStyleCnt="0">
        <dgm:presLayoutVars>
          <dgm:dir/>
          <dgm:resizeHandles/>
        </dgm:presLayoutVars>
      </dgm:prSet>
      <dgm:spPr/>
    </dgm:pt>
    <dgm:pt modelId="{BA2DF34F-497A-4FCF-923F-BCC813663ADF}" type="pres">
      <dgm:prSet presAssocID="{F15E85DD-14BA-4180-A424-9888ECF70130}" presName="pyramid" presStyleLbl="node1" presStyleIdx="0" presStyleCnt="1"/>
      <dgm:spPr/>
    </dgm:pt>
    <dgm:pt modelId="{472B69AA-9290-408F-ADCB-B516344F7863}" type="pres">
      <dgm:prSet presAssocID="{F15E85DD-14BA-4180-A424-9888ECF70130}" presName="theList" presStyleCnt="0"/>
      <dgm:spPr/>
    </dgm:pt>
    <dgm:pt modelId="{D40557A8-B3EA-4772-BDFF-D6176D7238E2}" type="pres">
      <dgm:prSet presAssocID="{9D591419-CDB2-4457-AE82-E0E78DA61827}" presName="aNode" presStyleLbl="fgAcc1" presStyleIdx="0" presStyleCnt="3">
        <dgm:presLayoutVars>
          <dgm:bulletEnabled val="1"/>
        </dgm:presLayoutVars>
      </dgm:prSet>
      <dgm:spPr/>
    </dgm:pt>
    <dgm:pt modelId="{6A1B31C1-B304-4B37-A3B7-3BE803D834BD}" type="pres">
      <dgm:prSet presAssocID="{9D591419-CDB2-4457-AE82-E0E78DA61827}" presName="aSpace" presStyleCnt="0"/>
      <dgm:spPr/>
    </dgm:pt>
    <dgm:pt modelId="{973E6AA1-5F5C-4059-92A1-2A113845A830}" type="pres">
      <dgm:prSet presAssocID="{49ADD4A2-C510-443E-A28E-033F7314599E}" presName="aNode" presStyleLbl="fgAcc1" presStyleIdx="1" presStyleCnt="3">
        <dgm:presLayoutVars>
          <dgm:bulletEnabled val="1"/>
        </dgm:presLayoutVars>
      </dgm:prSet>
      <dgm:spPr/>
    </dgm:pt>
    <dgm:pt modelId="{B20D63D9-5CAE-4AD5-B18E-7591AC759DEF}" type="pres">
      <dgm:prSet presAssocID="{49ADD4A2-C510-443E-A28E-033F7314599E}" presName="aSpace" presStyleCnt="0"/>
      <dgm:spPr/>
    </dgm:pt>
    <dgm:pt modelId="{055F535C-C5B5-41D4-AC67-ED3627FE7E2E}" type="pres">
      <dgm:prSet presAssocID="{4574271D-F93A-441B-832E-63B60F762102}" presName="aNode" presStyleLbl="fgAcc1" presStyleIdx="2" presStyleCnt="3">
        <dgm:presLayoutVars>
          <dgm:bulletEnabled val="1"/>
        </dgm:presLayoutVars>
      </dgm:prSet>
      <dgm:spPr/>
    </dgm:pt>
    <dgm:pt modelId="{D858D570-2D9E-43F4-A517-5B13511DDF03}" type="pres">
      <dgm:prSet presAssocID="{4574271D-F93A-441B-832E-63B60F762102}" presName="aSpace" presStyleCnt="0"/>
      <dgm:spPr/>
    </dgm:pt>
  </dgm:ptLst>
  <dgm:cxnLst>
    <dgm:cxn modelId="{D62B2B1D-2E93-4CCB-B3CA-1E4D5B9A5DB6}" type="presOf" srcId="{F15E85DD-14BA-4180-A424-9888ECF70130}" destId="{0612D5FC-B1DD-41FB-93DF-F4FD2B56B085}" srcOrd="0" destOrd="0" presId="urn:microsoft.com/office/officeart/2005/8/layout/pyramid2"/>
    <dgm:cxn modelId="{32246321-D5FE-4C05-ABBC-3EA99512206F}" srcId="{F15E85DD-14BA-4180-A424-9888ECF70130}" destId="{4574271D-F93A-441B-832E-63B60F762102}" srcOrd="2" destOrd="0" parTransId="{BD87B58B-8C2C-4D12-89A2-3CFA7BE9BBAC}" sibTransId="{780130CC-059C-4EA9-8E8D-874C387628A7}"/>
    <dgm:cxn modelId="{BD052887-673B-40E1-BCD7-6811A36C67ED}" type="presOf" srcId="{9D591419-CDB2-4457-AE82-E0E78DA61827}" destId="{D40557A8-B3EA-4772-BDFF-D6176D7238E2}" srcOrd="0" destOrd="0" presId="urn:microsoft.com/office/officeart/2005/8/layout/pyramid2"/>
    <dgm:cxn modelId="{406E55AF-1326-4F32-8659-409F6C25A6EF}" type="presOf" srcId="{4574271D-F93A-441B-832E-63B60F762102}" destId="{055F535C-C5B5-41D4-AC67-ED3627FE7E2E}" srcOrd="0" destOrd="0" presId="urn:microsoft.com/office/officeart/2005/8/layout/pyramid2"/>
    <dgm:cxn modelId="{4486E1C6-D21A-4A58-A858-831BB9BD9C38}" srcId="{F15E85DD-14BA-4180-A424-9888ECF70130}" destId="{49ADD4A2-C510-443E-A28E-033F7314599E}" srcOrd="1" destOrd="0" parTransId="{E93E0F16-023E-4A0C-B0E2-CEEA67CB3D83}" sibTransId="{0F278B5B-9ED1-49C1-A2BC-9379DDF6E91C}"/>
    <dgm:cxn modelId="{3F46C7DF-BCE8-4FFF-B141-EEE583370367}" srcId="{F15E85DD-14BA-4180-A424-9888ECF70130}" destId="{9D591419-CDB2-4457-AE82-E0E78DA61827}" srcOrd="0" destOrd="0" parTransId="{91397144-821B-4C2F-B76B-CB425C4AC407}" sibTransId="{B9BB6032-85EA-4A04-88BC-FDC1C45428C6}"/>
    <dgm:cxn modelId="{B38AA7FF-6981-4737-9F4C-0989BAD7AB22}" type="presOf" srcId="{49ADD4A2-C510-443E-A28E-033F7314599E}" destId="{973E6AA1-5F5C-4059-92A1-2A113845A830}" srcOrd="0" destOrd="0" presId="urn:microsoft.com/office/officeart/2005/8/layout/pyramid2"/>
    <dgm:cxn modelId="{3AACB5DE-596E-4D43-B9C8-20424CCCFFFB}" type="presParOf" srcId="{0612D5FC-B1DD-41FB-93DF-F4FD2B56B085}" destId="{BA2DF34F-497A-4FCF-923F-BCC813663ADF}" srcOrd="0" destOrd="0" presId="urn:microsoft.com/office/officeart/2005/8/layout/pyramid2"/>
    <dgm:cxn modelId="{70AC14E9-DFD2-4A17-B71E-F63D1A7D8812}" type="presParOf" srcId="{0612D5FC-B1DD-41FB-93DF-F4FD2B56B085}" destId="{472B69AA-9290-408F-ADCB-B516344F7863}" srcOrd="1" destOrd="0" presId="urn:microsoft.com/office/officeart/2005/8/layout/pyramid2"/>
    <dgm:cxn modelId="{0EEA62D2-0A15-422D-86AD-36D04DE8CE62}" type="presParOf" srcId="{472B69AA-9290-408F-ADCB-B516344F7863}" destId="{D40557A8-B3EA-4772-BDFF-D6176D7238E2}" srcOrd="0" destOrd="0" presId="urn:microsoft.com/office/officeart/2005/8/layout/pyramid2"/>
    <dgm:cxn modelId="{75B4228D-09D1-4900-92F5-B2E892F30E12}" type="presParOf" srcId="{472B69AA-9290-408F-ADCB-B516344F7863}" destId="{6A1B31C1-B304-4B37-A3B7-3BE803D834BD}" srcOrd="1" destOrd="0" presId="urn:microsoft.com/office/officeart/2005/8/layout/pyramid2"/>
    <dgm:cxn modelId="{40897686-2354-4493-9F09-92F91AF202AD}" type="presParOf" srcId="{472B69AA-9290-408F-ADCB-B516344F7863}" destId="{973E6AA1-5F5C-4059-92A1-2A113845A830}" srcOrd="2" destOrd="0" presId="urn:microsoft.com/office/officeart/2005/8/layout/pyramid2"/>
    <dgm:cxn modelId="{B88905B4-09AE-4D0D-A506-A113DE4BBBF9}" type="presParOf" srcId="{472B69AA-9290-408F-ADCB-B516344F7863}" destId="{B20D63D9-5CAE-4AD5-B18E-7591AC759DEF}" srcOrd="3" destOrd="0" presId="urn:microsoft.com/office/officeart/2005/8/layout/pyramid2"/>
    <dgm:cxn modelId="{5614E88B-81A1-4378-ACA2-F11AC14F98BF}" type="presParOf" srcId="{472B69AA-9290-408F-ADCB-B516344F7863}" destId="{055F535C-C5B5-41D4-AC67-ED3627FE7E2E}" srcOrd="4" destOrd="0" presId="urn:microsoft.com/office/officeart/2005/8/layout/pyramid2"/>
    <dgm:cxn modelId="{0C80D687-823D-420A-BCE8-B1057E1F329F}" type="presParOf" srcId="{472B69AA-9290-408F-ADCB-B516344F7863}" destId="{D858D570-2D9E-43F4-A517-5B13511DDF03}"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580B5DA-0D3F-41C9-9992-5C6FA3B84EF7}" type="doc">
      <dgm:prSet loTypeId="urn:microsoft.com/office/officeart/2005/8/layout/hProcess9" loCatId="process" qsTypeId="urn:microsoft.com/office/officeart/2005/8/quickstyle/3d4" qsCatId="3D" csTypeId="urn:microsoft.com/office/officeart/2005/8/colors/colorful3" csCatId="colorful" phldr="1"/>
      <dgm:spPr/>
      <dgm:t>
        <a:bodyPr/>
        <a:lstStyle/>
        <a:p>
          <a:endParaRPr lang="en-US"/>
        </a:p>
      </dgm:t>
    </dgm:pt>
    <dgm:pt modelId="{A188D6FC-FA3D-4659-A1CD-19E8BB283E09}">
      <dgm:prSet/>
      <dgm:spPr/>
      <dgm:t>
        <a:bodyPr/>
        <a:lstStyle/>
        <a:p>
          <a:pPr rtl="0"/>
          <a:r>
            <a:rPr lang="en-US" dirty="0"/>
            <a:t>To maintain a leading position among distributors of pharmaceutical products in Bulgaria.</a:t>
          </a:r>
          <a:endParaRPr lang="bg-BG" dirty="0"/>
        </a:p>
      </dgm:t>
    </dgm:pt>
    <dgm:pt modelId="{D0828462-7CF5-47CE-9BF8-F4D3C0F4EAD4}" type="parTrans" cxnId="{3C70F4B8-B0EE-4786-8012-F61686A80CD1}">
      <dgm:prSet/>
      <dgm:spPr/>
      <dgm:t>
        <a:bodyPr/>
        <a:lstStyle/>
        <a:p>
          <a:endParaRPr lang="en-US"/>
        </a:p>
      </dgm:t>
    </dgm:pt>
    <dgm:pt modelId="{8A28C644-BC69-48B4-9454-B270300C9F76}" type="sibTrans" cxnId="{3C70F4B8-B0EE-4786-8012-F61686A80CD1}">
      <dgm:prSet/>
      <dgm:spPr/>
      <dgm:t>
        <a:bodyPr/>
        <a:lstStyle/>
        <a:p>
          <a:endParaRPr lang="en-US"/>
        </a:p>
      </dgm:t>
    </dgm:pt>
    <dgm:pt modelId="{47CE47BB-C97C-4467-8FE3-278F3FF24E04}">
      <dgm:prSet/>
      <dgm:spPr/>
      <dgm:t>
        <a:bodyPr/>
        <a:lstStyle/>
        <a:p>
          <a:pPr rtl="0"/>
          <a:r>
            <a:rPr lang="en-US" dirty="0"/>
            <a:t>To achieve and maintain sustainable growth within 12%.</a:t>
          </a:r>
          <a:endParaRPr lang="bg-BG" dirty="0"/>
        </a:p>
      </dgm:t>
    </dgm:pt>
    <dgm:pt modelId="{A8543905-6581-40B7-841E-C8A27CCCA415}" type="parTrans" cxnId="{FF14893B-13CF-4FCA-88AC-1CC4CC24950C}">
      <dgm:prSet/>
      <dgm:spPr/>
      <dgm:t>
        <a:bodyPr/>
        <a:lstStyle/>
        <a:p>
          <a:endParaRPr lang="en-US"/>
        </a:p>
      </dgm:t>
    </dgm:pt>
    <dgm:pt modelId="{1A0C4648-4D90-41CE-9CA8-0AEFC1DD99D0}" type="sibTrans" cxnId="{FF14893B-13CF-4FCA-88AC-1CC4CC24950C}">
      <dgm:prSet/>
      <dgm:spPr/>
      <dgm:t>
        <a:bodyPr/>
        <a:lstStyle/>
        <a:p>
          <a:endParaRPr lang="en-US"/>
        </a:p>
      </dgm:t>
    </dgm:pt>
    <dgm:pt modelId="{1E9C1C76-511F-46D0-A74B-EEFAA532BF11}" type="pres">
      <dgm:prSet presAssocID="{5580B5DA-0D3F-41C9-9992-5C6FA3B84EF7}" presName="CompostProcess" presStyleCnt="0">
        <dgm:presLayoutVars>
          <dgm:dir/>
          <dgm:resizeHandles val="exact"/>
        </dgm:presLayoutVars>
      </dgm:prSet>
      <dgm:spPr/>
    </dgm:pt>
    <dgm:pt modelId="{8ACDA624-C3AB-4E07-B7B3-9F27D398110A}" type="pres">
      <dgm:prSet presAssocID="{5580B5DA-0D3F-41C9-9992-5C6FA3B84EF7}" presName="arrow" presStyleLbl="bgShp" presStyleIdx="0" presStyleCnt="1"/>
      <dgm:spPr/>
    </dgm:pt>
    <dgm:pt modelId="{6CF82B6C-B3DE-4A80-B858-13C81D7BEA3B}" type="pres">
      <dgm:prSet presAssocID="{5580B5DA-0D3F-41C9-9992-5C6FA3B84EF7}" presName="linearProcess" presStyleCnt="0"/>
      <dgm:spPr/>
    </dgm:pt>
    <dgm:pt modelId="{8AC823E3-216A-45C3-92F4-4AC91226770A}" type="pres">
      <dgm:prSet presAssocID="{A188D6FC-FA3D-4659-A1CD-19E8BB283E09}" presName="textNode" presStyleLbl="node1" presStyleIdx="0" presStyleCnt="2">
        <dgm:presLayoutVars>
          <dgm:bulletEnabled val="1"/>
        </dgm:presLayoutVars>
      </dgm:prSet>
      <dgm:spPr/>
    </dgm:pt>
    <dgm:pt modelId="{07437053-8350-4D12-9E67-86A032CF3BCE}" type="pres">
      <dgm:prSet presAssocID="{8A28C644-BC69-48B4-9454-B270300C9F76}" presName="sibTrans" presStyleCnt="0"/>
      <dgm:spPr/>
    </dgm:pt>
    <dgm:pt modelId="{52AAE6BC-7B06-4CD1-AFC8-5DA6BD46BBDE}" type="pres">
      <dgm:prSet presAssocID="{47CE47BB-C97C-4467-8FE3-278F3FF24E04}" presName="textNode" presStyleLbl="node1" presStyleIdx="1" presStyleCnt="2">
        <dgm:presLayoutVars>
          <dgm:bulletEnabled val="1"/>
        </dgm:presLayoutVars>
      </dgm:prSet>
      <dgm:spPr/>
    </dgm:pt>
  </dgm:ptLst>
  <dgm:cxnLst>
    <dgm:cxn modelId="{FF14893B-13CF-4FCA-88AC-1CC4CC24950C}" srcId="{5580B5DA-0D3F-41C9-9992-5C6FA3B84EF7}" destId="{47CE47BB-C97C-4467-8FE3-278F3FF24E04}" srcOrd="1" destOrd="0" parTransId="{A8543905-6581-40B7-841E-C8A27CCCA415}" sibTransId="{1A0C4648-4D90-41CE-9CA8-0AEFC1DD99D0}"/>
    <dgm:cxn modelId="{49B64E96-1899-433E-BB70-6A9D4023FFD9}" type="presOf" srcId="{47CE47BB-C97C-4467-8FE3-278F3FF24E04}" destId="{52AAE6BC-7B06-4CD1-AFC8-5DA6BD46BBDE}" srcOrd="0" destOrd="0" presId="urn:microsoft.com/office/officeart/2005/8/layout/hProcess9"/>
    <dgm:cxn modelId="{AA76D0B8-90BD-4B79-B5AD-9A334A198EFE}" type="presOf" srcId="{A188D6FC-FA3D-4659-A1CD-19E8BB283E09}" destId="{8AC823E3-216A-45C3-92F4-4AC91226770A}" srcOrd="0" destOrd="0" presId="urn:microsoft.com/office/officeart/2005/8/layout/hProcess9"/>
    <dgm:cxn modelId="{3C70F4B8-B0EE-4786-8012-F61686A80CD1}" srcId="{5580B5DA-0D3F-41C9-9992-5C6FA3B84EF7}" destId="{A188D6FC-FA3D-4659-A1CD-19E8BB283E09}" srcOrd="0" destOrd="0" parTransId="{D0828462-7CF5-47CE-9BF8-F4D3C0F4EAD4}" sibTransId="{8A28C644-BC69-48B4-9454-B270300C9F76}"/>
    <dgm:cxn modelId="{09593EBE-219E-4C77-B6A9-8D2F4565578B}" type="presOf" srcId="{5580B5DA-0D3F-41C9-9992-5C6FA3B84EF7}" destId="{1E9C1C76-511F-46D0-A74B-EEFAA532BF11}" srcOrd="0" destOrd="0" presId="urn:microsoft.com/office/officeart/2005/8/layout/hProcess9"/>
    <dgm:cxn modelId="{220A9076-31D0-45A5-9554-55D1061CE30E}" type="presParOf" srcId="{1E9C1C76-511F-46D0-A74B-EEFAA532BF11}" destId="{8ACDA624-C3AB-4E07-B7B3-9F27D398110A}" srcOrd="0" destOrd="0" presId="urn:microsoft.com/office/officeart/2005/8/layout/hProcess9"/>
    <dgm:cxn modelId="{B15BC4BD-6B68-4899-AF7D-5F7EDD7ABC11}" type="presParOf" srcId="{1E9C1C76-511F-46D0-A74B-EEFAA532BF11}" destId="{6CF82B6C-B3DE-4A80-B858-13C81D7BEA3B}" srcOrd="1" destOrd="0" presId="urn:microsoft.com/office/officeart/2005/8/layout/hProcess9"/>
    <dgm:cxn modelId="{DC05A868-BF15-40E2-BE59-E027C2B7EB51}" type="presParOf" srcId="{6CF82B6C-B3DE-4A80-B858-13C81D7BEA3B}" destId="{8AC823E3-216A-45C3-92F4-4AC91226770A}" srcOrd="0" destOrd="0" presId="urn:microsoft.com/office/officeart/2005/8/layout/hProcess9"/>
    <dgm:cxn modelId="{F9730BF1-4995-4375-9956-11B0349D009D}" type="presParOf" srcId="{6CF82B6C-B3DE-4A80-B858-13C81D7BEA3B}" destId="{07437053-8350-4D12-9E67-86A032CF3BCE}" srcOrd="1" destOrd="0" presId="urn:microsoft.com/office/officeart/2005/8/layout/hProcess9"/>
    <dgm:cxn modelId="{3C5EB3F0-F69E-41E0-8D5F-DB5D8751BC4D}" type="presParOf" srcId="{6CF82B6C-B3DE-4A80-B858-13C81D7BEA3B}" destId="{52AAE6BC-7B06-4CD1-AFC8-5DA6BD46BBDE}" srcOrd="2" destOrd="0" presId="urn:microsoft.com/office/officeart/2005/8/layout/hProcess9"/>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F1F1BC2-EDEF-42F4-861B-F0402C6719EC}" type="doc">
      <dgm:prSet loTypeId="urn:diagrams.loki3.com/BracketList" loCatId="list" qsTypeId="urn:microsoft.com/office/officeart/2005/8/quickstyle/simple1" qsCatId="simple" csTypeId="urn:microsoft.com/office/officeart/2005/8/colors/accent1_2" csCatId="accent1"/>
      <dgm:spPr/>
      <dgm:t>
        <a:bodyPr/>
        <a:lstStyle/>
        <a:p>
          <a:endParaRPr lang="bg-BG"/>
        </a:p>
      </dgm:t>
    </dgm:pt>
    <dgm:pt modelId="{6C512C45-3C5A-40E0-A014-5DE225F5CB47}">
      <dgm:prSet/>
      <dgm:spPr/>
      <dgm:t>
        <a:bodyPr/>
        <a:lstStyle/>
        <a:p>
          <a:r>
            <a:rPr lang="en-US" b="1" i="1"/>
            <a:t>Suppliers</a:t>
          </a:r>
          <a:endParaRPr lang="bg-BG"/>
        </a:p>
      </dgm:t>
    </dgm:pt>
    <dgm:pt modelId="{2C8F1089-F535-4D1D-A9DE-23C60AF1E40F}" type="parTrans" cxnId="{82BD3338-5E5B-430F-8340-DF2E801D3E65}">
      <dgm:prSet/>
      <dgm:spPr/>
      <dgm:t>
        <a:bodyPr/>
        <a:lstStyle/>
        <a:p>
          <a:endParaRPr lang="bg-BG"/>
        </a:p>
      </dgm:t>
    </dgm:pt>
    <dgm:pt modelId="{943613E9-D741-413C-9025-AFC1032FEE18}" type="sibTrans" cxnId="{82BD3338-5E5B-430F-8340-DF2E801D3E65}">
      <dgm:prSet/>
      <dgm:spPr/>
      <dgm:t>
        <a:bodyPr/>
        <a:lstStyle/>
        <a:p>
          <a:endParaRPr lang="bg-BG"/>
        </a:p>
      </dgm:t>
    </dgm:pt>
    <dgm:pt modelId="{D63D9D09-3DB0-4F49-A851-C51DF8D7829B}">
      <dgm:prSet/>
      <dgm:spPr/>
      <dgm:t>
        <a:bodyPr/>
        <a:lstStyle/>
        <a:p>
          <a:r>
            <a:rPr lang="en-US" dirty="0"/>
            <a:t>The total number of suppliers in 2021 remains almost the same compared to the previous years - about 370 companies. The tendency is to maintain a relatively constant number of suppliers. This is largely due to the merger of pharmaceutical companies and the unification of their product lists that began in recent years. Deliveries to the Sting company on a value basis have shown steady growth in recent years, increasing by 19% from BGN 702 million in 2020 to BGN 835 million in 2021. The increase is related to the increase in sales in recent years. This is mainly due to the high-cost positions.</a:t>
          </a:r>
          <a:endParaRPr lang="bg-BG" dirty="0"/>
        </a:p>
      </dgm:t>
    </dgm:pt>
    <dgm:pt modelId="{FE4C070D-D6FE-46D0-A99E-732302823A51}" type="parTrans" cxnId="{8C1EBF1F-DF56-452D-9115-681646B10DC1}">
      <dgm:prSet/>
      <dgm:spPr/>
      <dgm:t>
        <a:bodyPr/>
        <a:lstStyle/>
        <a:p>
          <a:endParaRPr lang="bg-BG"/>
        </a:p>
      </dgm:t>
    </dgm:pt>
    <dgm:pt modelId="{2C303FB2-2461-4A5E-80DC-6FBBDFE87239}" type="sibTrans" cxnId="{8C1EBF1F-DF56-452D-9115-681646B10DC1}">
      <dgm:prSet/>
      <dgm:spPr/>
      <dgm:t>
        <a:bodyPr/>
        <a:lstStyle/>
        <a:p>
          <a:endParaRPr lang="bg-BG"/>
        </a:p>
      </dgm:t>
    </dgm:pt>
    <dgm:pt modelId="{6318BF73-3DA0-4531-B1A3-117EAA0440D0}">
      <dgm:prSet/>
      <dgm:spPr/>
      <dgm:t>
        <a:bodyPr/>
        <a:lstStyle/>
        <a:p>
          <a:endParaRPr lang="bg-BG"/>
        </a:p>
      </dgm:t>
    </dgm:pt>
    <dgm:pt modelId="{3950BD23-940C-494F-BAFD-1F9F0533A59C}" type="parTrans" cxnId="{80ACAD41-2DB0-4781-BEF5-5FBC695A624D}">
      <dgm:prSet/>
      <dgm:spPr/>
      <dgm:t>
        <a:bodyPr/>
        <a:lstStyle/>
        <a:p>
          <a:endParaRPr lang="bg-BG"/>
        </a:p>
      </dgm:t>
    </dgm:pt>
    <dgm:pt modelId="{350E5094-7F16-42BA-A927-2B19F56B2B18}" type="sibTrans" cxnId="{80ACAD41-2DB0-4781-BEF5-5FBC695A624D}">
      <dgm:prSet/>
      <dgm:spPr/>
      <dgm:t>
        <a:bodyPr/>
        <a:lstStyle/>
        <a:p>
          <a:endParaRPr lang="bg-BG"/>
        </a:p>
      </dgm:t>
    </dgm:pt>
    <dgm:pt modelId="{F646D446-E31B-4C5F-BC84-86B9EB442E40}" type="pres">
      <dgm:prSet presAssocID="{BF1F1BC2-EDEF-42F4-861B-F0402C6719EC}" presName="Name0" presStyleCnt="0">
        <dgm:presLayoutVars>
          <dgm:dir/>
          <dgm:animLvl val="lvl"/>
          <dgm:resizeHandles val="exact"/>
        </dgm:presLayoutVars>
      </dgm:prSet>
      <dgm:spPr/>
    </dgm:pt>
    <dgm:pt modelId="{2CB9F201-4AB3-4DED-A5F2-9FC97AC1568A}" type="pres">
      <dgm:prSet presAssocID="{6C512C45-3C5A-40E0-A014-5DE225F5CB47}" presName="linNode" presStyleCnt="0"/>
      <dgm:spPr/>
    </dgm:pt>
    <dgm:pt modelId="{5B4DF2E9-392E-4CCF-A068-69A4FC6AA97C}" type="pres">
      <dgm:prSet presAssocID="{6C512C45-3C5A-40E0-A014-5DE225F5CB47}" presName="parTx" presStyleLbl="revTx" presStyleIdx="0" presStyleCnt="2">
        <dgm:presLayoutVars>
          <dgm:chMax val="1"/>
          <dgm:bulletEnabled val="1"/>
        </dgm:presLayoutVars>
      </dgm:prSet>
      <dgm:spPr/>
    </dgm:pt>
    <dgm:pt modelId="{F3FA63A0-8291-41D5-B45E-96869E5F7862}" type="pres">
      <dgm:prSet presAssocID="{6C512C45-3C5A-40E0-A014-5DE225F5CB47}" presName="bracket" presStyleLbl="parChTrans1D1" presStyleIdx="0" presStyleCnt="2"/>
      <dgm:spPr/>
    </dgm:pt>
    <dgm:pt modelId="{32B7D3E1-AE63-4149-98CD-6FE3EF9A00FB}" type="pres">
      <dgm:prSet presAssocID="{6C512C45-3C5A-40E0-A014-5DE225F5CB47}" presName="spH" presStyleCnt="0"/>
      <dgm:spPr/>
    </dgm:pt>
    <dgm:pt modelId="{0189C540-6985-400E-A553-39D1A5D5E554}" type="pres">
      <dgm:prSet presAssocID="{943613E9-D741-413C-9025-AFC1032FEE18}" presName="spV" presStyleCnt="0"/>
      <dgm:spPr/>
    </dgm:pt>
    <dgm:pt modelId="{1500D47C-C418-40CB-9AA8-69231DD913C4}" type="pres">
      <dgm:prSet presAssocID="{D63D9D09-3DB0-4F49-A851-C51DF8D7829B}" presName="linNode" presStyleCnt="0"/>
      <dgm:spPr/>
    </dgm:pt>
    <dgm:pt modelId="{A093C1D1-FAF9-4C20-9682-19F1C164DECB}" type="pres">
      <dgm:prSet presAssocID="{D63D9D09-3DB0-4F49-A851-C51DF8D7829B}" presName="parTx" presStyleLbl="revTx" presStyleIdx="1" presStyleCnt="2">
        <dgm:presLayoutVars>
          <dgm:chMax val="1"/>
          <dgm:bulletEnabled val="1"/>
        </dgm:presLayoutVars>
      </dgm:prSet>
      <dgm:spPr/>
    </dgm:pt>
    <dgm:pt modelId="{E6978F4F-7461-4754-81F0-0B93008788F5}" type="pres">
      <dgm:prSet presAssocID="{D63D9D09-3DB0-4F49-A851-C51DF8D7829B}" presName="bracket" presStyleLbl="parChTrans1D1" presStyleIdx="1" presStyleCnt="2"/>
      <dgm:spPr/>
    </dgm:pt>
    <dgm:pt modelId="{7FC73D75-CDA5-4064-808E-74A294BA4F83}" type="pres">
      <dgm:prSet presAssocID="{D63D9D09-3DB0-4F49-A851-C51DF8D7829B}" presName="spH" presStyleCnt="0"/>
      <dgm:spPr/>
    </dgm:pt>
    <dgm:pt modelId="{C426EC5D-51DD-4C4C-BE67-91681FAECB3F}" type="pres">
      <dgm:prSet presAssocID="{D63D9D09-3DB0-4F49-A851-C51DF8D7829B}" presName="desTx" presStyleLbl="node1" presStyleIdx="0" presStyleCnt="1">
        <dgm:presLayoutVars>
          <dgm:bulletEnabled val="1"/>
        </dgm:presLayoutVars>
      </dgm:prSet>
      <dgm:spPr/>
    </dgm:pt>
  </dgm:ptLst>
  <dgm:cxnLst>
    <dgm:cxn modelId="{8C1EBF1F-DF56-452D-9115-681646B10DC1}" srcId="{BF1F1BC2-EDEF-42F4-861B-F0402C6719EC}" destId="{D63D9D09-3DB0-4F49-A851-C51DF8D7829B}" srcOrd="1" destOrd="0" parTransId="{FE4C070D-D6FE-46D0-A99E-732302823A51}" sibTransId="{2C303FB2-2461-4A5E-80DC-6FBBDFE87239}"/>
    <dgm:cxn modelId="{82BD3338-5E5B-430F-8340-DF2E801D3E65}" srcId="{BF1F1BC2-EDEF-42F4-861B-F0402C6719EC}" destId="{6C512C45-3C5A-40E0-A014-5DE225F5CB47}" srcOrd="0" destOrd="0" parTransId="{2C8F1089-F535-4D1D-A9DE-23C60AF1E40F}" sibTransId="{943613E9-D741-413C-9025-AFC1032FEE18}"/>
    <dgm:cxn modelId="{80ACAD41-2DB0-4781-BEF5-5FBC695A624D}" srcId="{D63D9D09-3DB0-4F49-A851-C51DF8D7829B}" destId="{6318BF73-3DA0-4531-B1A3-117EAA0440D0}" srcOrd="0" destOrd="0" parTransId="{3950BD23-940C-494F-BAFD-1F9F0533A59C}" sibTransId="{350E5094-7F16-42BA-A927-2B19F56B2B18}"/>
    <dgm:cxn modelId="{66AD8755-A8E5-435C-9E2C-B1665BD4356F}" type="presOf" srcId="{6318BF73-3DA0-4531-B1A3-117EAA0440D0}" destId="{C426EC5D-51DD-4C4C-BE67-91681FAECB3F}" srcOrd="0" destOrd="0" presId="urn:diagrams.loki3.com/BracketList"/>
    <dgm:cxn modelId="{B94D58B7-E87E-4B5C-8F25-0D276FF0D9E5}" type="presOf" srcId="{D63D9D09-3DB0-4F49-A851-C51DF8D7829B}" destId="{A093C1D1-FAF9-4C20-9682-19F1C164DECB}" srcOrd="0" destOrd="0" presId="urn:diagrams.loki3.com/BracketList"/>
    <dgm:cxn modelId="{7FF3DEF2-6BC5-4BAC-9E89-27BF2702EB5C}" type="presOf" srcId="{BF1F1BC2-EDEF-42F4-861B-F0402C6719EC}" destId="{F646D446-E31B-4C5F-BC84-86B9EB442E40}" srcOrd="0" destOrd="0" presId="urn:diagrams.loki3.com/BracketList"/>
    <dgm:cxn modelId="{3180FBF8-F627-4E00-BA74-35F3AC1A81DB}" type="presOf" srcId="{6C512C45-3C5A-40E0-A014-5DE225F5CB47}" destId="{5B4DF2E9-392E-4CCF-A068-69A4FC6AA97C}" srcOrd="0" destOrd="0" presId="urn:diagrams.loki3.com/BracketList"/>
    <dgm:cxn modelId="{94838308-BBF7-4DFF-9147-5527660D43DD}" type="presParOf" srcId="{F646D446-E31B-4C5F-BC84-86B9EB442E40}" destId="{2CB9F201-4AB3-4DED-A5F2-9FC97AC1568A}" srcOrd="0" destOrd="0" presId="urn:diagrams.loki3.com/BracketList"/>
    <dgm:cxn modelId="{BD5D478D-AAB7-46C5-9567-1CC1ABB56888}" type="presParOf" srcId="{2CB9F201-4AB3-4DED-A5F2-9FC97AC1568A}" destId="{5B4DF2E9-392E-4CCF-A068-69A4FC6AA97C}" srcOrd="0" destOrd="0" presId="urn:diagrams.loki3.com/BracketList"/>
    <dgm:cxn modelId="{84BDCE0D-D1D9-4C7B-A17D-2C3057DBD0CF}" type="presParOf" srcId="{2CB9F201-4AB3-4DED-A5F2-9FC97AC1568A}" destId="{F3FA63A0-8291-41D5-B45E-96869E5F7862}" srcOrd="1" destOrd="0" presId="urn:diagrams.loki3.com/BracketList"/>
    <dgm:cxn modelId="{760F116A-902F-4CDE-9FE7-11F5C2CB114B}" type="presParOf" srcId="{2CB9F201-4AB3-4DED-A5F2-9FC97AC1568A}" destId="{32B7D3E1-AE63-4149-98CD-6FE3EF9A00FB}" srcOrd="2" destOrd="0" presId="urn:diagrams.loki3.com/BracketList"/>
    <dgm:cxn modelId="{57658BA7-661A-4280-870A-B534DFB6242B}" type="presParOf" srcId="{F646D446-E31B-4C5F-BC84-86B9EB442E40}" destId="{0189C540-6985-400E-A553-39D1A5D5E554}" srcOrd="1" destOrd="0" presId="urn:diagrams.loki3.com/BracketList"/>
    <dgm:cxn modelId="{948A4FD4-A3F3-4BF9-A769-137E96CDC190}" type="presParOf" srcId="{F646D446-E31B-4C5F-BC84-86B9EB442E40}" destId="{1500D47C-C418-40CB-9AA8-69231DD913C4}" srcOrd="2" destOrd="0" presId="urn:diagrams.loki3.com/BracketList"/>
    <dgm:cxn modelId="{6C77E002-5C05-4099-8F47-EF51522423AA}" type="presParOf" srcId="{1500D47C-C418-40CB-9AA8-69231DD913C4}" destId="{A093C1D1-FAF9-4C20-9682-19F1C164DECB}" srcOrd="0" destOrd="0" presId="urn:diagrams.loki3.com/BracketList"/>
    <dgm:cxn modelId="{3D3D798F-C5FC-4C45-BB10-1F389EDB259A}" type="presParOf" srcId="{1500D47C-C418-40CB-9AA8-69231DD913C4}" destId="{E6978F4F-7461-4754-81F0-0B93008788F5}" srcOrd="1" destOrd="0" presId="urn:diagrams.loki3.com/BracketList"/>
    <dgm:cxn modelId="{08E968DE-1F37-47D8-AC96-5FFAADCF4C0A}" type="presParOf" srcId="{1500D47C-C418-40CB-9AA8-69231DD913C4}" destId="{7FC73D75-CDA5-4064-808E-74A294BA4F83}" srcOrd="2" destOrd="0" presId="urn:diagrams.loki3.com/BracketList"/>
    <dgm:cxn modelId="{9EE8CF80-6EE3-4346-A4B3-531E841E7CBF}" type="presParOf" srcId="{1500D47C-C418-40CB-9AA8-69231DD913C4}" destId="{C426EC5D-51DD-4C4C-BE67-91681FAECB3F}" srcOrd="3"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423C2B6-DBEE-479D-B2AA-83C3EDBA8D50}" type="doc">
      <dgm:prSet loTypeId="urn:microsoft.com/office/officeart/2005/8/layout/venn2" loCatId="relationship" qsTypeId="urn:microsoft.com/office/officeart/2005/8/quickstyle/3d4" qsCatId="3D" csTypeId="urn:microsoft.com/office/officeart/2005/8/colors/colorful2" csCatId="colorful" phldr="1"/>
      <dgm:spPr/>
      <dgm:t>
        <a:bodyPr/>
        <a:lstStyle/>
        <a:p>
          <a:endParaRPr lang="en-US"/>
        </a:p>
      </dgm:t>
    </dgm:pt>
    <dgm:pt modelId="{C9D4C931-D79D-4811-87AB-CEDB505AE2A3}">
      <dgm:prSet custT="1"/>
      <dgm:spPr/>
      <dgm:t>
        <a:bodyPr/>
        <a:lstStyle/>
        <a:p>
          <a:pPr rtl="0"/>
          <a:r>
            <a:rPr lang="en-US" sz="1600" b="1" i="0" u="none" dirty="0">
              <a:solidFill>
                <a:schemeClr val="accent4">
                  <a:lumMod val="50000"/>
                </a:schemeClr>
              </a:solidFill>
            </a:rPr>
            <a:t>Co-operation with the </a:t>
          </a:r>
          <a:endParaRPr lang="bg-BG" sz="1600" b="1" i="0" u="none" dirty="0">
            <a:solidFill>
              <a:schemeClr val="accent4">
                <a:lumMod val="50000"/>
              </a:schemeClr>
            </a:solidFill>
          </a:endParaRPr>
        </a:p>
      </dgm:t>
    </dgm:pt>
    <dgm:pt modelId="{B2E423C4-2618-4A11-BA71-DAC9D6D65CF5}" type="parTrans" cxnId="{69CACAF1-2E64-45C5-8991-7A00CE1E5561}">
      <dgm:prSet/>
      <dgm:spPr/>
      <dgm:t>
        <a:bodyPr/>
        <a:lstStyle/>
        <a:p>
          <a:endParaRPr lang="en-US"/>
        </a:p>
      </dgm:t>
    </dgm:pt>
    <dgm:pt modelId="{BEBF56BD-2857-423C-9B95-F272251D753D}" type="sibTrans" cxnId="{69CACAF1-2E64-45C5-8991-7A00CE1E5561}">
      <dgm:prSet/>
      <dgm:spPr/>
      <dgm:t>
        <a:bodyPr/>
        <a:lstStyle/>
        <a:p>
          <a:endParaRPr lang="en-US"/>
        </a:p>
      </dgm:t>
    </dgm:pt>
    <dgm:pt modelId="{5237740D-2AEF-4B8B-8645-585D46DC6E5A}">
      <dgm:prSet custT="1"/>
      <dgm:spPr/>
      <dgm:t>
        <a:bodyPr/>
        <a:lstStyle/>
        <a:p>
          <a:pPr rtl="0"/>
          <a:r>
            <a:rPr lang="en-US" sz="1200" b="1" i="1" dirty="0"/>
            <a:t>TRAINING</a:t>
          </a:r>
          <a:endParaRPr lang="bg-BG" sz="1200" dirty="0"/>
        </a:p>
      </dgm:t>
    </dgm:pt>
    <dgm:pt modelId="{A2C5CEF3-3345-4409-9A74-28E9B61EFA84}" type="parTrans" cxnId="{B67567CC-00AF-42F4-AF9E-FDD52FA3312C}">
      <dgm:prSet/>
      <dgm:spPr/>
      <dgm:t>
        <a:bodyPr/>
        <a:lstStyle/>
        <a:p>
          <a:endParaRPr lang="en-US"/>
        </a:p>
      </dgm:t>
    </dgm:pt>
    <dgm:pt modelId="{13ED9A98-739D-49D9-A007-CD7672B3869D}" type="sibTrans" cxnId="{B67567CC-00AF-42F4-AF9E-FDD52FA3312C}">
      <dgm:prSet/>
      <dgm:spPr/>
      <dgm:t>
        <a:bodyPr/>
        <a:lstStyle/>
        <a:p>
          <a:endParaRPr lang="en-US"/>
        </a:p>
      </dgm:t>
    </dgm:pt>
    <dgm:pt modelId="{BF26C8AF-2ABA-4DCA-A865-378756CB9E0C}">
      <dgm:prSet custT="1"/>
      <dgm:spPr/>
      <dgm:t>
        <a:bodyPr/>
        <a:lstStyle/>
        <a:p>
          <a:pPr rtl="0"/>
          <a:r>
            <a:rPr lang="en-US" sz="1200" b="1" i="1" dirty="0"/>
            <a:t>EXHIBITIONS</a:t>
          </a:r>
          <a:endParaRPr lang="bg-BG" sz="1200" dirty="0"/>
        </a:p>
      </dgm:t>
    </dgm:pt>
    <dgm:pt modelId="{4231941B-30AF-4FBD-8140-2F686EE6A68F}" type="parTrans" cxnId="{75C012AC-FDE1-4EEC-A13C-1FEB7192A297}">
      <dgm:prSet/>
      <dgm:spPr/>
      <dgm:t>
        <a:bodyPr/>
        <a:lstStyle/>
        <a:p>
          <a:endParaRPr lang="en-US"/>
        </a:p>
      </dgm:t>
    </dgm:pt>
    <dgm:pt modelId="{C51AA4B0-C5C0-4766-ACA6-0E4E4C10A9EC}" type="sibTrans" cxnId="{75C012AC-FDE1-4EEC-A13C-1FEB7192A297}">
      <dgm:prSet/>
      <dgm:spPr/>
      <dgm:t>
        <a:bodyPr/>
        <a:lstStyle/>
        <a:p>
          <a:endParaRPr lang="en-US"/>
        </a:p>
      </dgm:t>
    </dgm:pt>
    <dgm:pt modelId="{896B1557-8ABE-475A-B882-0CB256A491EA}">
      <dgm:prSet custT="1"/>
      <dgm:spPr/>
      <dgm:t>
        <a:bodyPr/>
        <a:lstStyle/>
        <a:p>
          <a:pPr rtl="0"/>
          <a:r>
            <a:rPr lang="en-US" sz="1200" b="1" i="1" dirty="0"/>
            <a:t>PROMOTIONS</a:t>
          </a:r>
          <a:endParaRPr lang="bg-BG" sz="1200" dirty="0"/>
        </a:p>
      </dgm:t>
    </dgm:pt>
    <dgm:pt modelId="{A8A713AC-242D-4182-B652-C3F755C00964}" type="parTrans" cxnId="{0115BBD1-BB51-4366-B62F-76198E6DBBAC}">
      <dgm:prSet/>
      <dgm:spPr/>
      <dgm:t>
        <a:bodyPr/>
        <a:lstStyle/>
        <a:p>
          <a:endParaRPr lang="en-US"/>
        </a:p>
      </dgm:t>
    </dgm:pt>
    <dgm:pt modelId="{7ACC971D-96C0-4155-98C3-83BC8F0D80D0}" type="sibTrans" cxnId="{0115BBD1-BB51-4366-B62F-76198E6DBBAC}">
      <dgm:prSet/>
      <dgm:spPr/>
      <dgm:t>
        <a:bodyPr/>
        <a:lstStyle/>
        <a:p>
          <a:endParaRPr lang="en-US"/>
        </a:p>
      </dgm:t>
    </dgm:pt>
    <dgm:pt modelId="{9B89E8BF-D65D-40FC-9598-92FCC4EB26EB}">
      <dgm:prSet custT="1"/>
      <dgm:spPr/>
      <dgm:t>
        <a:bodyPr/>
        <a:lstStyle/>
        <a:p>
          <a:pPr rtl="0"/>
          <a:r>
            <a:rPr lang="en-US" sz="1200" b="1" i="1" dirty="0"/>
            <a:t> M, E-PROJECTS</a:t>
          </a:r>
          <a:endParaRPr lang="bg-BG" sz="1200" b="1" i="1" dirty="0"/>
        </a:p>
      </dgm:t>
    </dgm:pt>
    <dgm:pt modelId="{EBFC40AD-A969-4ED1-8AE6-189ABF49868C}" type="parTrans" cxnId="{8549423B-F501-4E2F-8FD6-C65468F50BE8}">
      <dgm:prSet/>
      <dgm:spPr/>
      <dgm:t>
        <a:bodyPr/>
        <a:lstStyle/>
        <a:p>
          <a:endParaRPr lang="en-US"/>
        </a:p>
      </dgm:t>
    </dgm:pt>
    <dgm:pt modelId="{82332B0F-8B5F-440D-AC8A-9A40468573B9}" type="sibTrans" cxnId="{8549423B-F501-4E2F-8FD6-C65468F50BE8}">
      <dgm:prSet/>
      <dgm:spPr/>
      <dgm:t>
        <a:bodyPr/>
        <a:lstStyle/>
        <a:p>
          <a:endParaRPr lang="en-US"/>
        </a:p>
      </dgm:t>
    </dgm:pt>
    <dgm:pt modelId="{33540EDF-9646-4B99-AAA8-0A26E5ACF221}" type="pres">
      <dgm:prSet presAssocID="{8423C2B6-DBEE-479D-B2AA-83C3EDBA8D50}" presName="Name0" presStyleCnt="0">
        <dgm:presLayoutVars>
          <dgm:chMax val="7"/>
          <dgm:resizeHandles val="exact"/>
        </dgm:presLayoutVars>
      </dgm:prSet>
      <dgm:spPr/>
    </dgm:pt>
    <dgm:pt modelId="{B0E1FA23-73C0-4069-B117-8BB27A0E1E95}" type="pres">
      <dgm:prSet presAssocID="{8423C2B6-DBEE-479D-B2AA-83C3EDBA8D50}" presName="comp1" presStyleCnt="0"/>
      <dgm:spPr/>
    </dgm:pt>
    <dgm:pt modelId="{EC246A2F-845B-47E3-B792-C7B6079DBB90}" type="pres">
      <dgm:prSet presAssocID="{8423C2B6-DBEE-479D-B2AA-83C3EDBA8D50}" presName="circle1" presStyleLbl="node1" presStyleIdx="0" presStyleCnt="5" custScaleX="109673" custLinFactNeighborY="-318"/>
      <dgm:spPr/>
    </dgm:pt>
    <dgm:pt modelId="{F0B30797-CFFA-43BD-8873-30C1ED3732E5}" type="pres">
      <dgm:prSet presAssocID="{8423C2B6-DBEE-479D-B2AA-83C3EDBA8D50}" presName="c1text" presStyleLbl="node1" presStyleIdx="0" presStyleCnt="5">
        <dgm:presLayoutVars>
          <dgm:bulletEnabled val="1"/>
        </dgm:presLayoutVars>
      </dgm:prSet>
      <dgm:spPr/>
    </dgm:pt>
    <dgm:pt modelId="{4CA938D2-2D31-4360-BF1F-7AA8B2225544}" type="pres">
      <dgm:prSet presAssocID="{8423C2B6-DBEE-479D-B2AA-83C3EDBA8D50}" presName="comp2" presStyleCnt="0"/>
      <dgm:spPr/>
    </dgm:pt>
    <dgm:pt modelId="{2E682638-861F-4456-A4AD-8560DDBEC110}" type="pres">
      <dgm:prSet presAssocID="{8423C2B6-DBEE-479D-B2AA-83C3EDBA8D50}" presName="circle2" presStyleLbl="node1" presStyleIdx="1" presStyleCnt="5" custScaleX="110559" custLinFactNeighborX="3741" custLinFactNeighborY="844"/>
      <dgm:spPr/>
    </dgm:pt>
    <dgm:pt modelId="{7BBB8799-F3B5-4E7B-9730-B1C4E25D5E97}" type="pres">
      <dgm:prSet presAssocID="{8423C2B6-DBEE-479D-B2AA-83C3EDBA8D50}" presName="c2text" presStyleLbl="node1" presStyleIdx="1" presStyleCnt="5">
        <dgm:presLayoutVars>
          <dgm:bulletEnabled val="1"/>
        </dgm:presLayoutVars>
      </dgm:prSet>
      <dgm:spPr/>
    </dgm:pt>
    <dgm:pt modelId="{F864EB87-2A71-42EC-892D-F36CCA656E49}" type="pres">
      <dgm:prSet presAssocID="{8423C2B6-DBEE-479D-B2AA-83C3EDBA8D50}" presName="comp3" presStyleCnt="0"/>
      <dgm:spPr/>
    </dgm:pt>
    <dgm:pt modelId="{A02BCE4A-E0E0-4734-A140-B8D402C5464F}" type="pres">
      <dgm:prSet presAssocID="{8423C2B6-DBEE-479D-B2AA-83C3EDBA8D50}" presName="circle3" presStyleLbl="node1" presStyleIdx="2" presStyleCnt="5"/>
      <dgm:spPr/>
    </dgm:pt>
    <dgm:pt modelId="{51250CB4-123A-47F8-ACB2-9D8885C53DAF}" type="pres">
      <dgm:prSet presAssocID="{8423C2B6-DBEE-479D-B2AA-83C3EDBA8D50}" presName="c3text" presStyleLbl="node1" presStyleIdx="2" presStyleCnt="5">
        <dgm:presLayoutVars>
          <dgm:bulletEnabled val="1"/>
        </dgm:presLayoutVars>
      </dgm:prSet>
      <dgm:spPr/>
    </dgm:pt>
    <dgm:pt modelId="{5FAB25D9-65C7-4C94-BCFB-990C3B8DDE99}" type="pres">
      <dgm:prSet presAssocID="{8423C2B6-DBEE-479D-B2AA-83C3EDBA8D50}" presName="comp4" presStyleCnt="0"/>
      <dgm:spPr/>
    </dgm:pt>
    <dgm:pt modelId="{583157EE-11A6-4240-B79C-0239EB507827}" type="pres">
      <dgm:prSet presAssocID="{8423C2B6-DBEE-479D-B2AA-83C3EDBA8D50}" presName="circle4" presStyleLbl="node1" presStyleIdx="3" presStyleCnt="5"/>
      <dgm:spPr/>
    </dgm:pt>
    <dgm:pt modelId="{6E5639B1-1789-46EB-97FD-F5AB836FF9EE}" type="pres">
      <dgm:prSet presAssocID="{8423C2B6-DBEE-479D-B2AA-83C3EDBA8D50}" presName="c4text" presStyleLbl="node1" presStyleIdx="3" presStyleCnt="5">
        <dgm:presLayoutVars>
          <dgm:bulletEnabled val="1"/>
        </dgm:presLayoutVars>
      </dgm:prSet>
      <dgm:spPr/>
    </dgm:pt>
    <dgm:pt modelId="{EFF5EAF1-93C5-4BBB-900A-037CF5B58A76}" type="pres">
      <dgm:prSet presAssocID="{8423C2B6-DBEE-479D-B2AA-83C3EDBA8D50}" presName="comp5" presStyleCnt="0"/>
      <dgm:spPr/>
    </dgm:pt>
    <dgm:pt modelId="{804AD600-6C05-42FB-9213-123B15BBA333}" type="pres">
      <dgm:prSet presAssocID="{8423C2B6-DBEE-479D-B2AA-83C3EDBA8D50}" presName="circle5" presStyleLbl="node1" presStyleIdx="4" presStyleCnt="5" custLinFactNeighborY="-5687"/>
      <dgm:spPr/>
    </dgm:pt>
    <dgm:pt modelId="{B7F21073-5E0E-47BC-BFB0-C875B86FB517}" type="pres">
      <dgm:prSet presAssocID="{8423C2B6-DBEE-479D-B2AA-83C3EDBA8D50}" presName="c5text" presStyleLbl="node1" presStyleIdx="4" presStyleCnt="5">
        <dgm:presLayoutVars>
          <dgm:bulletEnabled val="1"/>
        </dgm:presLayoutVars>
      </dgm:prSet>
      <dgm:spPr/>
    </dgm:pt>
  </dgm:ptLst>
  <dgm:cxnLst>
    <dgm:cxn modelId="{870E9A33-3D58-421B-A0B6-37DA0984CBD2}" type="presOf" srcId="{5237740D-2AEF-4B8B-8645-585D46DC6E5A}" destId="{2E682638-861F-4456-A4AD-8560DDBEC110}" srcOrd="0" destOrd="0" presId="urn:microsoft.com/office/officeart/2005/8/layout/venn2"/>
    <dgm:cxn modelId="{8549423B-F501-4E2F-8FD6-C65468F50BE8}" srcId="{8423C2B6-DBEE-479D-B2AA-83C3EDBA8D50}" destId="{9B89E8BF-D65D-40FC-9598-92FCC4EB26EB}" srcOrd="4" destOrd="0" parTransId="{EBFC40AD-A969-4ED1-8AE6-189ABF49868C}" sibTransId="{82332B0F-8B5F-440D-AC8A-9A40468573B9}"/>
    <dgm:cxn modelId="{634AFC60-360C-4D62-AA70-369C76C89515}" type="presOf" srcId="{C9D4C931-D79D-4811-87AB-CEDB505AE2A3}" destId="{EC246A2F-845B-47E3-B792-C7B6079DBB90}" srcOrd="0" destOrd="0" presId="urn:microsoft.com/office/officeart/2005/8/layout/venn2"/>
    <dgm:cxn modelId="{5D183042-3BA6-425E-A0F8-C564E6D1ABB2}" type="presOf" srcId="{896B1557-8ABE-475A-B882-0CB256A491EA}" destId="{6E5639B1-1789-46EB-97FD-F5AB836FF9EE}" srcOrd="1" destOrd="0" presId="urn:microsoft.com/office/officeart/2005/8/layout/venn2"/>
    <dgm:cxn modelId="{B24E8363-AF80-4EDB-B664-7753CA3E3617}" type="presOf" srcId="{9B89E8BF-D65D-40FC-9598-92FCC4EB26EB}" destId="{B7F21073-5E0E-47BC-BFB0-C875B86FB517}" srcOrd="1" destOrd="0" presId="urn:microsoft.com/office/officeart/2005/8/layout/venn2"/>
    <dgm:cxn modelId="{B50F3E4C-7D25-4147-9D94-7ED6E69CE92D}" type="presOf" srcId="{5237740D-2AEF-4B8B-8645-585D46DC6E5A}" destId="{7BBB8799-F3B5-4E7B-9730-B1C4E25D5E97}" srcOrd="1" destOrd="0" presId="urn:microsoft.com/office/officeart/2005/8/layout/venn2"/>
    <dgm:cxn modelId="{F9AA474E-5CCB-47CF-B47C-78529A2DD3B2}" type="presOf" srcId="{896B1557-8ABE-475A-B882-0CB256A491EA}" destId="{583157EE-11A6-4240-B79C-0239EB507827}" srcOrd="0" destOrd="0" presId="urn:microsoft.com/office/officeart/2005/8/layout/venn2"/>
    <dgm:cxn modelId="{4B00F758-487F-40E5-9CC0-B884675B2B28}" type="presOf" srcId="{C9D4C931-D79D-4811-87AB-CEDB505AE2A3}" destId="{F0B30797-CFFA-43BD-8873-30C1ED3732E5}" srcOrd="1" destOrd="0" presId="urn:microsoft.com/office/officeart/2005/8/layout/venn2"/>
    <dgm:cxn modelId="{E939FB8A-8044-4FDF-8F42-75995768D7D9}" type="presOf" srcId="{9B89E8BF-D65D-40FC-9598-92FCC4EB26EB}" destId="{804AD600-6C05-42FB-9213-123B15BBA333}" srcOrd="0" destOrd="0" presId="urn:microsoft.com/office/officeart/2005/8/layout/venn2"/>
    <dgm:cxn modelId="{75C012AC-FDE1-4EEC-A13C-1FEB7192A297}" srcId="{8423C2B6-DBEE-479D-B2AA-83C3EDBA8D50}" destId="{BF26C8AF-2ABA-4DCA-A865-378756CB9E0C}" srcOrd="2" destOrd="0" parTransId="{4231941B-30AF-4FBD-8140-2F686EE6A68F}" sibTransId="{C51AA4B0-C5C0-4766-ACA6-0E4E4C10A9EC}"/>
    <dgm:cxn modelId="{B67567CC-00AF-42F4-AF9E-FDD52FA3312C}" srcId="{8423C2B6-DBEE-479D-B2AA-83C3EDBA8D50}" destId="{5237740D-2AEF-4B8B-8645-585D46DC6E5A}" srcOrd="1" destOrd="0" parTransId="{A2C5CEF3-3345-4409-9A74-28E9B61EFA84}" sibTransId="{13ED9A98-739D-49D9-A007-CD7672B3869D}"/>
    <dgm:cxn modelId="{0115BBD1-BB51-4366-B62F-76198E6DBBAC}" srcId="{8423C2B6-DBEE-479D-B2AA-83C3EDBA8D50}" destId="{896B1557-8ABE-475A-B882-0CB256A491EA}" srcOrd="3" destOrd="0" parTransId="{A8A713AC-242D-4182-B652-C3F755C00964}" sibTransId="{7ACC971D-96C0-4155-98C3-83BC8F0D80D0}"/>
    <dgm:cxn modelId="{103514E1-B3FF-4B02-A1F5-63EA77742C8F}" type="presOf" srcId="{BF26C8AF-2ABA-4DCA-A865-378756CB9E0C}" destId="{A02BCE4A-E0E0-4734-A140-B8D402C5464F}" srcOrd="0" destOrd="0" presId="urn:microsoft.com/office/officeart/2005/8/layout/venn2"/>
    <dgm:cxn modelId="{C16785E6-C06E-4559-A3E9-24F9BFCD93E9}" type="presOf" srcId="{BF26C8AF-2ABA-4DCA-A865-378756CB9E0C}" destId="{51250CB4-123A-47F8-ACB2-9D8885C53DAF}" srcOrd="1" destOrd="0" presId="urn:microsoft.com/office/officeart/2005/8/layout/venn2"/>
    <dgm:cxn modelId="{E26E95E7-55E7-494C-8C11-7FCCE5FF9A43}" type="presOf" srcId="{8423C2B6-DBEE-479D-B2AA-83C3EDBA8D50}" destId="{33540EDF-9646-4B99-AAA8-0A26E5ACF221}" srcOrd="0" destOrd="0" presId="urn:microsoft.com/office/officeart/2005/8/layout/venn2"/>
    <dgm:cxn modelId="{69CACAF1-2E64-45C5-8991-7A00CE1E5561}" srcId="{8423C2B6-DBEE-479D-B2AA-83C3EDBA8D50}" destId="{C9D4C931-D79D-4811-87AB-CEDB505AE2A3}" srcOrd="0" destOrd="0" parTransId="{B2E423C4-2618-4A11-BA71-DAC9D6D65CF5}" sibTransId="{BEBF56BD-2857-423C-9B95-F272251D753D}"/>
    <dgm:cxn modelId="{0D5688DE-ADCB-45B4-9CA9-FE7DFECD6BB7}" type="presParOf" srcId="{33540EDF-9646-4B99-AAA8-0A26E5ACF221}" destId="{B0E1FA23-73C0-4069-B117-8BB27A0E1E95}" srcOrd="0" destOrd="0" presId="urn:microsoft.com/office/officeart/2005/8/layout/venn2"/>
    <dgm:cxn modelId="{F92AAC7F-C117-48BC-8754-7E81A6D93CE4}" type="presParOf" srcId="{B0E1FA23-73C0-4069-B117-8BB27A0E1E95}" destId="{EC246A2F-845B-47E3-B792-C7B6079DBB90}" srcOrd="0" destOrd="0" presId="urn:microsoft.com/office/officeart/2005/8/layout/venn2"/>
    <dgm:cxn modelId="{7ABC629E-724E-4302-BDF6-D1489BD52B1D}" type="presParOf" srcId="{B0E1FA23-73C0-4069-B117-8BB27A0E1E95}" destId="{F0B30797-CFFA-43BD-8873-30C1ED3732E5}" srcOrd="1" destOrd="0" presId="urn:microsoft.com/office/officeart/2005/8/layout/venn2"/>
    <dgm:cxn modelId="{902F5DF6-C597-405F-8BC0-17BB2EB45583}" type="presParOf" srcId="{33540EDF-9646-4B99-AAA8-0A26E5ACF221}" destId="{4CA938D2-2D31-4360-BF1F-7AA8B2225544}" srcOrd="1" destOrd="0" presId="urn:microsoft.com/office/officeart/2005/8/layout/venn2"/>
    <dgm:cxn modelId="{B1962419-5F7C-4C65-8961-D6B3225E58C6}" type="presParOf" srcId="{4CA938D2-2D31-4360-BF1F-7AA8B2225544}" destId="{2E682638-861F-4456-A4AD-8560DDBEC110}" srcOrd="0" destOrd="0" presId="urn:microsoft.com/office/officeart/2005/8/layout/venn2"/>
    <dgm:cxn modelId="{28AA7986-043B-46FE-8A08-1F0B5614DDA5}" type="presParOf" srcId="{4CA938D2-2D31-4360-BF1F-7AA8B2225544}" destId="{7BBB8799-F3B5-4E7B-9730-B1C4E25D5E97}" srcOrd="1" destOrd="0" presId="urn:microsoft.com/office/officeart/2005/8/layout/venn2"/>
    <dgm:cxn modelId="{8C10B5C0-9DCF-45A1-864D-5AC1E07DB673}" type="presParOf" srcId="{33540EDF-9646-4B99-AAA8-0A26E5ACF221}" destId="{F864EB87-2A71-42EC-892D-F36CCA656E49}" srcOrd="2" destOrd="0" presId="urn:microsoft.com/office/officeart/2005/8/layout/venn2"/>
    <dgm:cxn modelId="{A703826F-2B87-469C-B746-24E5F4DF4A11}" type="presParOf" srcId="{F864EB87-2A71-42EC-892D-F36CCA656E49}" destId="{A02BCE4A-E0E0-4734-A140-B8D402C5464F}" srcOrd="0" destOrd="0" presId="urn:microsoft.com/office/officeart/2005/8/layout/venn2"/>
    <dgm:cxn modelId="{616DA4F3-483D-4661-829F-85B4CF312531}" type="presParOf" srcId="{F864EB87-2A71-42EC-892D-F36CCA656E49}" destId="{51250CB4-123A-47F8-ACB2-9D8885C53DAF}" srcOrd="1" destOrd="0" presId="urn:microsoft.com/office/officeart/2005/8/layout/venn2"/>
    <dgm:cxn modelId="{4BE82AFF-97EE-454F-8221-2B04CCE5A84D}" type="presParOf" srcId="{33540EDF-9646-4B99-AAA8-0A26E5ACF221}" destId="{5FAB25D9-65C7-4C94-BCFB-990C3B8DDE99}" srcOrd="3" destOrd="0" presId="urn:microsoft.com/office/officeart/2005/8/layout/venn2"/>
    <dgm:cxn modelId="{87A558A1-0C54-47CD-A21F-4A8E46A42B84}" type="presParOf" srcId="{5FAB25D9-65C7-4C94-BCFB-990C3B8DDE99}" destId="{583157EE-11A6-4240-B79C-0239EB507827}" srcOrd="0" destOrd="0" presId="urn:microsoft.com/office/officeart/2005/8/layout/venn2"/>
    <dgm:cxn modelId="{213359C9-E862-47A9-998F-37C31A905420}" type="presParOf" srcId="{5FAB25D9-65C7-4C94-BCFB-990C3B8DDE99}" destId="{6E5639B1-1789-46EB-97FD-F5AB836FF9EE}" srcOrd="1" destOrd="0" presId="urn:microsoft.com/office/officeart/2005/8/layout/venn2"/>
    <dgm:cxn modelId="{3CDC9140-027D-41E1-8662-7A485C4BCFA5}" type="presParOf" srcId="{33540EDF-9646-4B99-AAA8-0A26E5ACF221}" destId="{EFF5EAF1-93C5-4BBB-900A-037CF5B58A76}" srcOrd="4" destOrd="0" presId="urn:microsoft.com/office/officeart/2005/8/layout/venn2"/>
    <dgm:cxn modelId="{8EAEAF67-A505-4EDF-9ABC-80E1F689007C}" type="presParOf" srcId="{EFF5EAF1-93C5-4BBB-900A-037CF5B58A76}" destId="{804AD600-6C05-42FB-9213-123B15BBA333}" srcOrd="0" destOrd="0" presId="urn:microsoft.com/office/officeart/2005/8/layout/venn2"/>
    <dgm:cxn modelId="{D41A446A-4C15-4AD5-A42E-79AA28643193}" type="presParOf" srcId="{EFF5EAF1-93C5-4BBB-900A-037CF5B58A76}" destId="{B7F21073-5E0E-47BC-BFB0-C875B86FB517}"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52B0561-6F03-49E8-A93C-E8BC568D1E17}" type="doc">
      <dgm:prSet loTypeId="urn:microsoft.com/office/officeart/2005/8/layout/vList2" loCatId="list" qsTypeId="urn:microsoft.com/office/officeart/2005/8/quickstyle/3d1" qsCatId="3D" csTypeId="urn:microsoft.com/office/officeart/2005/8/colors/accent1_2" csCatId="accent1"/>
      <dgm:spPr/>
      <dgm:t>
        <a:bodyPr/>
        <a:lstStyle/>
        <a:p>
          <a:endParaRPr lang="en-US"/>
        </a:p>
      </dgm:t>
    </dgm:pt>
    <dgm:pt modelId="{C5AC6FCD-CCBA-46CB-91DB-5180C80B39E6}">
      <dgm:prSet/>
      <dgm:spPr/>
      <dgm:t>
        <a:bodyPr/>
        <a:lstStyle/>
        <a:p>
          <a:pPr rtl="0"/>
          <a:r>
            <a:rPr lang="en-US" b="1" dirty="0"/>
            <a:t>STING   MARKETING COMMUNICATION  MIX:</a:t>
          </a:r>
          <a:endParaRPr lang="bg-BG" dirty="0"/>
        </a:p>
      </dgm:t>
    </dgm:pt>
    <dgm:pt modelId="{53DB2385-166A-4F51-9BD7-DFFE8F47FDC8}" type="parTrans" cxnId="{22EB9636-0C06-4BCB-8FB5-A1ACBDB82BF4}">
      <dgm:prSet/>
      <dgm:spPr/>
      <dgm:t>
        <a:bodyPr/>
        <a:lstStyle/>
        <a:p>
          <a:endParaRPr lang="en-US"/>
        </a:p>
      </dgm:t>
    </dgm:pt>
    <dgm:pt modelId="{A3983379-6BC0-4EC6-814B-4A20D0502CDF}" type="sibTrans" cxnId="{22EB9636-0C06-4BCB-8FB5-A1ACBDB82BF4}">
      <dgm:prSet/>
      <dgm:spPr/>
      <dgm:t>
        <a:bodyPr/>
        <a:lstStyle/>
        <a:p>
          <a:endParaRPr lang="en-US"/>
        </a:p>
      </dgm:t>
    </dgm:pt>
    <dgm:pt modelId="{A12EA469-7FBD-4A52-9CB9-7CE6591C5D70}" type="pres">
      <dgm:prSet presAssocID="{052B0561-6F03-49E8-A93C-E8BC568D1E17}" presName="linear" presStyleCnt="0">
        <dgm:presLayoutVars>
          <dgm:animLvl val="lvl"/>
          <dgm:resizeHandles val="exact"/>
        </dgm:presLayoutVars>
      </dgm:prSet>
      <dgm:spPr/>
    </dgm:pt>
    <dgm:pt modelId="{C33A2BDC-BDB8-48F8-B4BD-CC8C9B010397}" type="pres">
      <dgm:prSet presAssocID="{C5AC6FCD-CCBA-46CB-91DB-5180C80B39E6}" presName="parentText" presStyleLbl="node1" presStyleIdx="0" presStyleCnt="1">
        <dgm:presLayoutVars>
          <dgm:chMax val="0"/>
          <dgm:bulletEnabled val="1"/>
        </dgm:presLayoutVars>
      </dgm:prSet>
      <dgm:spPr/>
    </dgm:pt>
  </dgm:ptLst>
  <dgm:cxnLst>
    <dgm:cxn modelId="{5B04100E-2E84-42C1-84C1-D2E497B09640}" type="presOf" srcId="{C5AC6FCD-CCBA-46CB-91DB-5180C80B39E6}" destId="{C33A2BDC-BDB8-48F8-B4BD-CC8C9B010397}" srcOrd="0" destOrd="0" presId="urn:microsoft.com/office/officeart/2005/8/layout/vList2"/>
    <dgm:cxn modelId="{22EB9636-0C06-4BCB-8FB5-A1ACBDB82BF4}" srcId="{052B0561-6F03-49E8-A93C-E8BC568D1E17}" destId="{C5AC6FCD-CCBA-46CB-91DB-5180C80B39E6}" srcOrd="0" destOrd="0" parTransId="{53DB2385-166A-4F51-9BD7-DFFE8F47FDC8}" sibTransId="{A3983379-6BC0-4EC6-814B-4A20D0502CDF}"/>
    <dgm:cxn modelId="{C8AC07BF-E866-415B-9241-10B07C46D5C0}" type="presOf" srcId="{052B0561-6F03-49E8-A93C-E8BC568D1E17}" destId="{A12EA469-7FBD-4A52-9CB9-7CE6591C5D70}" srcOrd="0" destOrd="0" presId="urn:microsoft.com/office/officeart/2005/8/layout/vList2"/>
    <dgm:cxn modelId="{EE2EE245-9E51-4E1F-A9FC-27CE90B8141D}" type="presParOf" srcId="{A12EA469-7FBD-4A52-9CB9-7CE6591C5D70}" destId="{C33A2BDC-BDB8-48F8-B4BD-CC8C9B010397}"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0ED215-6326-40E8-9A07-EDBB5A3CAFBC}">
      <dsp:nvSpPr>
        <dsp:cNvPr id="0" name=""/>
        <dsp:cNvSpPr/>
      </dsp:nvSpPr>
      <dsp:spPr>
        <a:xfrm>
          <a:off x="149030" y="748711"/>
          <a:ext cx="796462" cy="796462"/>
        </a:xfrm>
        <a:prstGeom prst="ellipse">
          <a:avLst/>
        </a:prstGeom>
        <a:solidFill>
          <a:schemeClr val="accent1">
            <a:alpha val="50000"/>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sp>
    <dsp:sp modelId="{D9572E6F-B931-4B0C-8704-D9ED3A9FE50C}">
      <dsp:nvSpPr>
        <dsp:cNvPr id="0" name=""/>
        <dsp:cNvSpPr/>
      </dsp:nvSpPr>
      <dsp:spPr>
        <a:xfrm>
          <a:off x="535584" y="1105335"/>
          <a:ext cx="4249420" cy="796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40640" rIns="0" bIns="40640" numCol="1" spcCol="1270" anchor="ctr" anchorCtr="0">
          <a:noAutofit/>
        </a:bodyPr>
        <a:lstStyle/>
        <a:p>
          <a:pPr marL="0" lvl="0" indent="0" algn="l" defTabSz="1422400">
            <a:lnSpc>
              <a:spcPct val="90000"/>
            </a:lnSpc>
            <a:spcBef>
              <a:spcPct val="0"/>
            </a:spcBef>
            <a:spcAft>
              <a:spcPct val="35000"/>
            </a:spcAft>
            <a:buNone/>
          </a:pPr>
          <a:r>
            <a:rPr lang="en-US" sz="3200" kern="1200" dirty="0"/>
            <a:t>MISSION</a:t>
          </a:r>
        </a:p>
      </dsp:txBody>
      <dsp:txXfrm>
        <a:off x="535584" y="1105335"/>
        <a:ext cx="4249420" cy="796462"/>
      </dsp:txXfrm>
    </dsp:sp>
    <dsp:sp modelId="{120D4E27-BFC2-4076-AB50-BE685BA9D884}">
      <dsp:nvSpPr>
        <dsp:cNvPr id="0" name=""/>
        <dsp:cNvSpPr/>
      </dsp:nvSpPr>
      <dsp:spPr>
        <a:xfrm>
          <a:off x="208828" y="1610134"/>
          <a:ext cx="796462" cy="796462"/>
        </a:xfrm>
        <a:prstGeom prst="ellipse">
          <a:avLst/>
        </a:prstGeom>
        <a:solidFill>
          <a:schemeClr val="accent1">
            <a:alpha val="50000"/>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sp>
    <dsp:sp modelId="{42585989-A670-4719-9E6C-D2A1FE6A0AD4}">
      <dsp:nvSpPr>
        <dsp:cNvPr id="0" name=""/>
        <dsp:cNvSpPr/>
      </dsp:nvSpPr>
      <dsp:spPr>
        <a:xfrm>
          <a:off x="607060" y="1610134"/>
          <a:ext cx="4249420" cy="796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40640" rIns="0" bIns="40640" numCol="1" spcCol="1270" anchor="ctr" anchorCtr="0">
          <a:noAutofit/>
        </a:bodyPr>
        <a:lstStyle/>
        <a:p>
          <a:pPr marL="0" lvl="0" indent="0" algn="l" defTabSz="1422400">
            <a:lnSpc>
              <a:spcPct val="90000"/>
            </a:lnSpc>
            <a:spcBef>
              <a:spcPct val="0"/>
            </a:spcBef>
            <a:spcAft>
              <a:spcPct val="35000"/>
            </a:spcAft>
            <a:buNone/>
          </a:pPr>
          <a:r>
            <a:rPr lang="en-US" sz="3200" kern="1200" dirty="0"/>
            <a:t>OBJECTIVE</a:t>
          </a:r>
        </a:p>
      </dsp:txBody>
      <dsp:txXfrm>
        <a:off x="607060" y="1610134"/>
        <a:ext cx="4249420" cy="79646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9F6CFD-8E48-40EF-8D5D-144EA1228300}">
      <dsp:nvSpPr>
        <dsp:cNvPr id="0" name=""/>
        <dsp:cNvSpPr/>
      </dsp:nvSpPr>
      <dsp:spPr>
        <a:xfrm>
          <a:off x="0" y="14862"/>
          <a:ext cx="8334103" cy="6364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US" sz="1600" kern="1200" dirty="0"/>
            <a:t>Pharmacy Design and Equipment- provide specialized pharmacy a furniture, in order to comply to the GPP standards </a:t>
          </a:r>
          <a:endParaRPr lang="bg-BG" sz="1600" kern="1200" dirty="0"/>
        </a:p>
      </dsp:txBody>
      <dsp:txXfrm>
        <a:off x="31070" y="45932"/>
        <a:ext cx="8271963" cy="574340"/>
      </dsp:txXfrm>
    </dsp:sp>
    <dsp:sp modelId="{31DA60E0-2641-4F28-9171-926631B6870C}">
      <dsp:nvSpPr>
        <dsp:cNvPr id="0" name=""/>
        <dsp:cNvSpPr/>
      </dsp:nvSpPr>
      <dsp:spPr>
        <a:xfrm>
          <a:off x="0" y="697422"/>
          <a:ext cx="8334103" cy="636480"/>
        </a:xfrm>
        <a:prstGeom prst="roundRect">
          <a:avLst/>
        </a:prstGeom>
        <a:solidFill>
          <a:schemeClr val="accent2">
            <a:hueOff val="2367801"/>
            <a:satOff val="10491"/>
            <a:lumOff val="-343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US" sz="1600" kern="1200"/>
            <a:t>“PharmaStar” pharmacy software, aimed to assist pharmacy management optimization.</a:t>
          </a:r>
          <a:endParaRPr lang="bg-BG" sz="1600" kern="1200"/>
        </a:p>
      </dsp:txBody>
      <dsp:txXfrm>
        <a:off x="31070" y="728492"/>
        <a:ext cx="8271963" cy="574340"/>
      </dsp:txXfrm>
    </dsp:sp>
    <dsp:sp modelId="{F90C12E9-6355-4B7C-929E-A0D893952E3A}">
      <dsp:nvSpPr>
        <dsp:cNvPr id="0" name=""/>
        <dsp:cNvSpPr/>
      </dsp:nvSpPr>
      <dsp:spPr>
        <a:xfrm>
          <a:off x="0" y="1379982"/>
          <a:ext cx="8334103" cy="636480"/>
        </a:xfrm>
        <a:prstGeom prst="roundRect">
          <a:avLst/>
        </a:prstGeom>
        <a:solidFill>
          <a:schemeClr val="accent2">
            <a:hueOff val="4735602"/>
            <a:satOff val="20982"/>
            <a:lumOff val="-6861"/>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US" sz="1600" kern="1200"/>
            <a:t>WEBSITE for on-line orders and payments, marketing and promotions of products</a:t>
          </a:r>
          <a:endParaRPr lang="bg-BG" sz="1600" kern="1200"/>
        </a:p>
      </dsp:txBody>
      <dsp:txXfrm>
        <a:off x="31070" y="1411052"/>
        <a:ext cx="8271963" cy="5743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A5EB9F-14C3-4E40-95C6-9C825397A39E}">
      <dsp:nvSpPr>
        <dsp:cNvPr id="0" name=""/>
        <dsp:cNvSpPr/>
      </dsp:nvSpPr>
      <dsp:spPr>
        <a:xfrm>
          <a:off x="0" y="18776"/>
          <a:ext cx="9783763" cy="1216800"/>
        </a:xfrm>
        <a:prstGeom prst="roundRect">
          <a:avLst/>
        </a:prstGeom>
        <a:solidFill>
          <a:schemeClr val="accent1">
            <a:lumMod val="75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Social Responsible Marketing</a:t>
          </a:r>
        </a:p>
      </dsp:txBody>
      <dsp:txXfrm>
        <a:off x="59399" y="78175"/>
        <a:ext cx="9664965" cy="1098002"/>
      </dsp:txXfrm>
    </dsp:sp>
    <dsp:sp modelId="{7A05A34F-CD28-4DFF-8ACE-AC58434C685D}">
      <dsp:nvSpPr>
        <dsp:cNvPr id="0" name=""/>
        <dsp:cNvSpPr/>
      </dsp:nvSpPr>
      <dsp:spPr>
        <a:xfrm>
          <a:off x="0" y="1440193"/>
          <a:ext cx="9783763"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Marketing of relations</a:t>
          </a:r>
        </a:p>
      </dsp:txBody>
      <dsp:txXfrm>
        <a:off x="59399" y="1499592"/>
        <a:ext cx="9664965" cy="1098002"/>
      </dsp:txXfrm>
    </dsp:sp>
    <dsp:sp modelId="{399D8E08-41B6-49A3-8F38-D9BD53988C3A}">
      <dsp:nvSpPr>
        <dsp:cNvPr id="0" name=""/>
        <dsp:cNvSpPr/>
      </dsp:nvSpPr>
      <dsp:spPr>
        <a:xfrm>
          <a:off x="0" y="2656993"/>
          <a:ext cx="9783763" cy="1513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0634" tIns="45720" rIns="256032" bIns="45720" numCol="1" spcCol="1270" anchor="t" anchorCtr="0">
          <a:noAutofit/>
        </a:bodyPr>
        <a:lstStyle/>
        <a:p>
          <a:pPr marL="285750" lvl="1" indent="-285750" algn="l" defTabSz="1600200">
            <a:lnSpc>
              <a:spcPct val="90000"/>
            </a:lnSpc>
            <a:spcBef>
              <a:spcPct val="0"/>
            </a:spcBef>
            <a:spcAft>
              <a:spcPct val="20000"/>
            </a:spcAft>
            <a:buChar char="•"/>
          </a:pPr>
          <a:r>
            <a:rPr lang="bg-BG" sz="3600" kern="1200" dirty="0"/>
            <a:t> </a:t>
          </a:r>
          <a:r>
            <a:rPr lang="en-US" sz="2800" kern="1200" dirty="0"/>
            <a:t>Pharmaceutical marketing in action</a:t>
          </a:r>
        </a:p>
        <a:p>
          <a:pPr marL="285750" lvl="1" indent="-285750" algn="l" defTabSz="1244600">
            <a:lnSpc>
              <a:spcPct val="90000"/>
            </a:lnSpc>
            <a:spcBef>
              <a:spcPct val="0"/>
            </a:spcBef>
            <a:spcAft>
              <a:spcPct val="20000"/>
            </a:spcAft>
            <a:buChar char="•"/>
          </a:pPr>
          <a:r>
            <a:rPr lang="bg-BG" sz="2800" kern="1200" dirty="0"/>
            <a:t> </a:t>
          </a:r>
          <a:r>
            <a:rPr lang="en-US" sz="2800" kern="1200" dirty="0"/>
            <a:t>HOLISTIC MARKETING  FRAME -                                  communication, information, environment …..</a:t>
          </a:r>
        </a:p>
      </dsp:txBody>
      <dsp:txXfrm>
        <a:off x="0" y="2656993"/>
        <a:ext cx="9783763" cy="15136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F60B79-4688-444F-AF88-3A570E3BFA3F}">
      <dsp:nvSpPr>
        <dsp:cNvPr id="0" name=""/>
        <dsp:cNvSpPr/>
      </dsp:nvSpPr>
      <dsp:spPr>
        <a:xfrm>
          <a:off x="0" y="1499300"/>
          <a:ext cx="11876690" cy="1999067"/>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4A9FE77-6D26-4F4C-B7EC-CB37831A5F83}">
      <dsp:nvSpPr>
        <dsp:cNvPr id="0" name=""/>
        <dsp:cNvSpPr/>
      </dsp:nvSpPr>
      <dsp:spPr>
        <a:xfrm>
          <a:off x="2935" y="0"/>
          <a:ext cx="1709303" cy="19990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896" tIns="56896" rIns="56896" bIns="56896" numCol="1" spcCol="1270" anchor="b" anchorCtr="0">
          <a:noAutofit/>
        </a:bodyPr>
        <a:lstStyle/>
        <a:p>
          <a:pPr marL="0" lvl="0" indent="0" algn="ctr" defTabSz="355600">
            <a:lnSpc>
              <a:spcPct val="90000"/>
            </a:lnSpc>
            <a:spcBef>
              <a:spcPct val="0"/>
            </a:spcBef>
            <a:spcAft>
              <a:spcPct val="35000"/>
            </a:spcAft>
            <a:buNone/>
          </a:pPr>
          <a:endParaRPr lang="bg-BG" sz="800" kern="1200"/>
        </a:p>
      </dsp:txBody>
      <dsp:txXfrm>
        <a:off x="2935" y="0"/>
        <a:ext cx="1709303" cy="1999067"/>
      </dsp:txXfrm>
    </dsp:sp>
    <dsp:sp modelId="{68B69ED2-2785-4933-9471-2A747BFF92AA}">
      <dsp:nvSpPr>
        <dsp:cNvPr id="0" name=""/>
        <dsp:cNvSpPr/>
      </dsp:nvSpPr>
      <dsp:spPr>
        <a:xfrm>
          <a:off x="607704" y="2248951"/>
          <a:ext cx="499766" cy="49976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D352D2-692D-4565-9484-85E501CF4118}">
      <dsp:nvSpPr>
        <dsp:cNvPr id="0" name=""/>
        <dsp:cNvSpPr/>
      </dsp:nvSpPr>
      <dsp:spPr>
        <a:xfrm>
          <a:off x="1797704" y="2998601"/>
          <a:ext cx="1709303" cy="19990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896" tIns="56896" rIns="56896" bIns="56896" numCol="1" spcCol="1270" anchor="t" anchorCtr="0">
          <a:noAutofit/>
        </a:bodyPr>
        <a:lstStyle/>
        <a:p>
          <a:pPr marL="0" lvl="0" indent="0" algn="ctr" defTabSz="355600">
            <a:lnSpc>
              <a:spcPct val="90000"/>
            </a:lnSpc>
            <a:spcBef>
              <a:spcPct val="0"/>
            </a:spcBef>
            <a:spcAft>
              <a:spcPct val="35000"/>
            </a:spcAft>
            <a:buNone/>
          </a:pPr>
          <a:r>
            <a:rPr lang="en-US" sz="800" kern="1200"/>
            <a:t>STING AD is a pharmaceutical logistic and marketing partner of manufacturers, pharmacies and hospitals.</a:t>
          </a:r>
          <a:endParaRPr lang="bg-BG" sz="800" kern="1200"/>
        </a:p>
      </dsp:txBody>
      <dsp:txXfrm>
        <a:off x="1797704" y="2998601"/>
        <a:ext cx="1709303" cy="1999067"/>
      </dsp:txXfrm>
    </dsp:sp>
    <dsp:sp modelId="{3FE198F3-4DF0-4058-934B-EEED04EF2960}">
      <dsp:nvSpPr>
        <dsp:cNvPr id="0" name=""/>
        <dsp:cNvSpPr/>
      </dsp:nvSpPr>
      <dsp:spPr>
        <a:xfrm>
          <a:off x="2402473" y="2248951"/>
          <a:ext cx="499766" cy="49976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6E13B0B-9BB6-4812-8C92-AA4DBFE0E9B2}">
      <dsp:nvSpPr>
        <dsp:cNvPr id="0" name=""/>
        <dsp:cNvSpPr/>
      </dsp:nvSpPr>
      <dsp:spPr>
        <a:xfrm>
          <a:off x="3592474" y="0"/>
          <a:ext cx="1709303" cy="19990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896" tIns="56896" rIns="56896" bIns="56896" numCol="1" spcCol="1270" anchor="b" anchorCtr="0">
          <a:noAutofit/>
        </a:bodyPr>
        <a:lstStyle/>
        <a:p>
          <a:pPr marL="0" lvl="0" indent="0" algn="ctr" defTabSz="355600">
            <a:lnSpc>
              <a:spcPct val="90000"/>
            </a:lnSpc>
            <a:spcBef>
              <a:spcPct val="0"/>
            </a:spcBef>
            <a:spcAft>
              <a:spcPct val="35000"/>
            </a:spcAft>
            <a:buNone/>
          </a:pPr>
          <a:r>
            <a:rPr lang="en-US" sz="800" kern="1200"/>
            <a:t>The company is a full-line wholesaler of pharmaceutical products, medical devices, food supplements, cosmetic products and sanitary materials.</a:t>
          </a:r>
          <a:endParaRPr lang="bg-BG" sz="800" kern="1200"/>
        </a:p>
      </dsp:txBody>
      <dsp:txXfrm>
        <a:off x="3592474" y="0"/>
        <a:ext cx="1709303" cy="1999067"/>
      </dsp:txXfrm>
    </dsp:sp>
    <dsp:sp modelId="{91B72C15-D069-4304-98F6-927A9F2B7A66}">
      <dsp:nvSpPr>
        <dsp:cNvPr id="0" name=""/>
        <dsp:cNvSpPr/>
      </dsp:nvSpPr>
      <dsp:spPr>
        <a:xfrm>
          <a:off x="4197242" y="2248951"/>
          <a:ext cx="499766" cy="49976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6F9EF7-DD06-49AC-947B-32367D35AAEF}">
      <dsp:nvSpPr>
        <dsp:cNvPr id="0" name=""/>
        <dsp:cNvSpPr/>
      </dsp:nvSpPr>
      <dsp:spPr>
        <a:xfrm>
          <a:off x="5387243" y="2998601"/>
          <a:ext cx="1709303" cy="19990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896" tIns="56896" rIns="56896" bIns="56896" numCol="1" spcCol="1270" anchor="t" anchorCtr="0">
          <a:noAutofit/>
        </a:bodyPr>
        <a:lstStyle/>
        <a:p>
          <a:pPr marL="0" lvl="0" indent="0" algn="ctr" defTabSz="355600">
            <a:lnSpc>
              <a:spcPct val="90000"/>
            </a:lnSpc>
            <a:spcBef>
              <a:spcPct val="0"/>
            </a:spcBef>
            <a:spcAft>
              <a:spcPct val="35000"/>
            </a:spcAft>
            <a:buNone/>
          </a:pPr>
          <a:r>
            <a:rPr lang="en-US" sz="800" kern="1200"/>
            <a:t>STING AD is a family company with a 30-year history.</a:t>
          </a:r>
          <a:endParaRPr lang="bg-BG" sz="800" kern="1200"/>
        </a:p>
      </dsp:txBody>
      <dsp:txXfrm>
        <a:off x="5387243" y="2998601"/>
        <a:ext cx="1709303" cy="1999067"/>
      </dsp:txXfrm>
    </dsp:sp>
    <dsp:sp modelId="{7F6EC5DD-B6B9-40C3-9404-D51BBB1579A1}">
      <dsp:nvSpPr>
        <dsp:cNvPr id="0" name=""/>
        <dsp:cNvSpPr/>
      </dsp:nvSpPr>
      <dsp:spPr>
        <a:xfrm>
          <a:off x="5992011" y="2248951"/>
          <a:ext cx="499766" cy="49976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F0F2B1-64F9-4874-94DA-98F272AE2343}">
      <dsp:nvSpPr>
        <dsp:cNvPr id="0" name=""/>
        <dsp:cNvSpPr/>
      </dsp:nvSpPr>
      <dsp:spPr>
        <a:xfrm>
          <a:off x="7182012" y="0"/>
          <a:ext cx="1709303" cy="19990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896" tIns="56896" rIns="56896" bIns="56896" numCol="1" spcCol="1270" anchor="b" anchorCtr="0">
          <a:noAutofit/>
        </a:bodyPr>
        <a:lstStyle/>
        <a:p>
          <a:pPr marL="0" lvl="0" indent="0" algn="ctr" defTabSz="355600">
            <a:lnSpc>
              <a:spcPct val="90000"/>
            </a:lnSpc>
            <a:spcBef>
              <a:spcPct val="0"/>
            </a:spcBef>
            <a:spcAft>
              <a:spcPct val="35000"/>
            </a:spcAft>
            <a:buNone/>
          </a:pPr>
          <a:r>
            <a:rPr lang="en-US" sz="800" kern="1200"/>
            <a:t>It is a market leader in the pharmaceutical sector that serves on a daily basis more than 2,700 pharmacies over the entire territory of the country. The company owns 5 warehouses with over 248 vehicles and 750 highly qualified employees. The organization has more than 370 suppliers. Deliveries from manufacturers to Sting based on the absolute number of packages in 2022 marked a significant increase compared to the previous year (+0.34%), reaching over 119 million packages.</a:t>
          </a:r>
          <a:endParaRPr lang="bg-BG" sz="800" kern="1200"/>
        </a:p>
      </dsp:txBody>
      <dsp:txXfrm>
        <a:off x="7182012" y="0"/>
        <a:ext cx="1709303" cy="1999067"/>
      </dsp:txXfrm>
    </dsp:sp>
    <dsp:sp modelId="{59BD8259-660F-45AA-A50A-14CB65CAEB12}">
      <dsp:nvSpPr>
        <dsp:cNvPr id="0" name=""/>
        <dsp:cNvSpPr/>
      </dsp:nvSpPr>
      <dsp:spPr>
        <a:xfrm>
          <a:off x="7786780" y="2248951"/>
          <a:ext cx="499766" cy="49976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C20442-6076-41B0-8D22-CA81BB0DB9B1}">
      <dsp:nvSpPr>
        <dsp:cNvPr id="0" name=""/>
        <dsp:cNvSpPr/>
      </dsp:nvSpPr>
      <dsp:spPr>
        <a:xfrm>
          <a:off x="8976781" y="2998601"/>
          <a:ext cx="1709303" cy="19990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896" tIns="56896" rIns="56896" bIns="56896" numCol="1" spcCol="1270" anchor="t" anchorCtr="0">
          <a:noAutofit/>
        </a:bodyPr>
        <a:lstStyle/>
        <a:p>
          <a:pPr marL="0" lvl="0" indent="0" algn="ctr" defTabSz="355600">
            <a:lnSpc>
              <a:spcPct val="90000"/>
            </a:lnSpc>
            <a:spcBef>
              <a:spcPct val="0"/>
            </a:spcBef>
            <a:spcAft>
              <a:spcPct val="35000"/>
            </a:spcAft>
            <a:buNone/>
          </a:pPr>
          <a:r>
            <a:rPr lang="en-US" sz="800" kern="1200"/>
            <a:t>The company is an active participant in the pharmacy sector not only as a logistic center covering all the necessary requirements regarding storage and distribution but also as a marketing consultant for the customers (the pharmacies).</a:t>
          </a:r>
          <a:endParaRPr lang="bg-BG" sz="800" kern="1200"/>
        </a:p>
      </dsp:txBody>
      <dsp:txXfrm>
        <a:off x="8976781" y="2998601"/>
        <a:ext cx="1709303" cy="1999067"/>
      </dsp:txXfrm>
    </dsp:sp>
    <dsp:sp modelId="{FD5C9F18-291B-41C0-AD32-C40033A45291}">
      <dsp:nvSpPr>
        <dsp:cNvPr id="0" name=""/>
        <dsp:cNvSpPr/>
      </dsp:nvSpPr>
      <dsp:spPr>
        <a:xfrm>
          <a:off x="9581549" y="2248951"/>
          <a:ext cx="499766" cy="49976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C38170-E4F3-4776-9778-9C6AE441F0E4}">
      <dsp:nvSpPr>
        <dsp:cNvPr id="0" name=""/>
        <dsp:cNvSpPr/>
      </dsp:nvSpPr>
      <dsp:spPr>
        <a:xfrm>
          <a:off x="0" y="610255"/>
          <a:ext cx="6738325" cy="1070550"/>
        </a:xfrm>
        <a:prstGeom prst="roundRect">
          <a:avLst/>
        </a:prstGeom>
        <a:solidFill>
          <a:schemeClr val="accent2">
            <a:alpha val="9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The integrated management system of STING AD has been confirmed by Lloyd's Register Quality Assurance Limited. The company operates below the standard for 20 years and constantly develops the service quality on the basis of continuous feedback with the customers and the suppliers.</a:t>
          </a:r>
          <a:endParaRPr lang="bg-BG" sz="1500" kern="1200"/>
        </a:p>
      </dsp:txBody>
      <dsp:txXfrm>
        <a:off x="52260" y="662515"/>
        <a:ext cx="6633805" cy="966030"/>
      </dsp:txXfrm>
    </dsp:sp>
    <dsp:sp modelId="{E18477EE-908D-40DF-A438-FB7EFDD6B7E9}">
      <dsp:nvSpPr>
        <dsp:cNvPr id="0" name=""/>
        <dsp:cNvSpPr/>
      </dsp:nvSpPr>
      <dsp:spPr>
        <a:xfrm>
          <a:off x="0" y="1724005"/>
          <a:ext cx="6738325" cy="1070550"/>
        </a:xfrm>
        <a:prstGeom prst="roundRect">
          <a:avLst/>
        </a:prstGeom>
        <a:solidFill>
          <a:schemeClr val="accent2">
            <a:alpha val="90000"/>
            <a:hueOff val="0"/>
            <a:satOff val="0"/>
            <a:lumOff val="0"/>
            <a:alphaOff val="-13333"/>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STING AD has an active marketing policy aiming to improve the pharmaceutical consultation and care for the patients. The company has a long-term strategy for the training of pharmacists and its own employees. The LEGE ARTIS post-graduate educational program has been implemented since 20 years.</a:t>
          </a:r>
          <a:endParaRPr lang="bg-BG" sz="1500" kern="1200" dirty="0"/>
        </a:p>
      </dsp:txBody>
      <dsp:txXfrm>
        <a:off x="52260" y="1776265"/>
        <a:ext cx="6633805" cy="966030"/>
      </dsp:txXfrm>
    </dsp:sp>
    <dsp:sp modelId="{372463BE-6E7A-42AB-B66A-0C95958991F4}">
      <dsp:nvSpPr>
        <dsp:cNvPr id="0" name=""/>
        <dsp:cNvSpPr/>
      </dsp:nvSpPr>
      <dsp:spPr>
        <a:xfrm>
          <a:off x="0" y="2837755"/>
          <a:ext cx="6738325" cy="1070550"/>
        </a:xfrm>
        <a:prstGeom prst="roundRect">
          <a:avLst/>
        </a:prstGeom>
        <a:solidFill>
          <a:schemeClr val="accent2">
            <a:alpha val="90000"/>
            <a:hueOff val="0"/>
            <a:satOff val="0"/>
            <a:lumOff val="0"/>
            <a:alphaOff val="-26667"/>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The advertising and media communication of the company is with professional pharmaceutical scope. The monthly edition 'STING pharmaceutical products' magazine has a 20-year history. It is being distributed free of charge to the pharmacies and provides the up-to-date information in the sector.</a:t>
          </a:r>
          <a:endParaRPr lang="bg-BG" sz="1500" kern="1200"/>
        </a:p>
      </dsp:txBody>
      <dsp:txXfrm>
        <a:off x="52260" y="2890015"/>
        <a:ext cx="6633805" cy="966030"/>
      </dsp:txXfrm>
    </dsp:sp>
    <dsp:sp modelId="{17BD0E9D-1287-4AB9-94A7-685325C34405}">
      <dsp:nvSpPr>
        <dsp:cNvPr id="0" name=""/>
        <dsp:cNvSpPr/>
      </dsp:nvSpPr>
      <dsp:spPr>
        <a:xfrm>
          <a:off x="0" y="3951505"/>
          <a:ext cx="6738325" cy="1070550"/>
        </a:xfrm>
        <a:prstGeom prst="roundRect">
          <a:avLst/>
        </a:prstGeom>
        <a:solidFill>
          <a:schemeClr val="accent2">
            <a:alpha val="90000"/>
            <a:hueOff val="0"/>
            <a:satOff val="0"/>
            <a:lumOff val="0"/>
            <a:alphaOff val="-4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STING AD is a distributor with a market share of 28% from the total market and 30% from the pharmacy segment. This is the only company in the sector that has been awarded eight times by the customers - the pharmacists - with the annual award 'Best distributor of the year'.</a:t>
          </a:r>
          <a:endParaRPr lang="bg-BG" sz="1500" kern="1200"/>
        </a:p>
      </dsp:txBody>
      <dsp:txXfrm>
        <a:off x="52260" y="4003765"/>
        <a:ext cx="6633805" cy="96603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2DF34F-497A-4FCF-923F-BCC813663ADF}">
      <dsp:nvSpPr>
        <dsp:cNvPr id="0" name=""/>
        <dsp:cNvSpPr/>
      </dsp:nvSpPr>
      <dsp:spPr>
        <a:xfrm>
          <a:off x="153114" y="0"/>
          <a:ext cx="4424984" cy="4424984"/>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0557A8-B3EA-4772-BDFF-D6176D7238E2}">
      <dsp:nvSpPr>
        <dsp:cNvPr id="0" name=""/>
        <dsp:cNvSpPr/>
      </dsp:nvSpPr>
      <dsp:spPr>
        <a:xfrm>
          <a:off x="2365606" y="444875"/>
          <a:ext cx="2876239" cy="1047476"/>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l" defTabSz="488950" rtl="0">
            <a:lnSpc>
              <a:spcPct val="90000"/>
            </a:lnSpc>
            <a:spcBef>
              <a:spcPct val="0"/>
            </a:spcBef>
            <a:spcAft>
              <a:spcPct val="35000"/>
            </a:spcAft>
            <a:buNone/>
          </a:pPr>
          <a:r>
            <a:rPr lang="en-US" sz="1100" kern="1200" dirty="0"/>
            <a:t>To promote  new suppliers providing exclusive rights to STING AD to market and distribute its products on the Bulgarian market</a:t>
          </a:r>
          <a:r>
            <a:rPr lang="bg-BG" sz="1100" kern="1200" dirty="0"/>
            <a:t> </a:t>
          </a:r>
          <a:r>
            <a:rPr lang="en-US" sz="1100" kern="1200" dirty="0"/>
            <a:t>using</a:t>
          </a:r>
          <a:r>
            <a:rPr lang="bg-BG" sz="1100" kern="1200" dirty="0"/>
            <a:t> </a:t>
          </a:r>
          <a:r>
            <a:rPr lang="en-US" sz="1100" kern="1200" dirty="0"/>
            <a:t>medical representatives and sales representatives for the projects assigned.</a:t>
          </a:r>
          <a:endParaRPr lang="bg-BG" sz="1100" kern="1200" dirty="0"/>
        </a:p>
      </dsp:txBody>
      <dsp:txXfrm>
        <a:off x="2416740" y="496009"/>
        <a:ext cx="2773971" cy="945208"/>
      </dsp:txXfrm>
    </dsp:sp>
    <dsp:sp modelId="{973E6AA1-5F5C-4059-92A1-2A113845A830}">
      <dsp:nvSpPr>
        <dsp:cNvPr id="0" name=""/>
        <dsp:cNvSpPr/>
      </dsp:nvSpPr>
      <dsp:spPr>
        <a:xfrm>
          <a:off x="2365606" y="1623286"/>
          <a:ext cx="2876239" cy="1047476"/>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l" defTabSz="488950" rtl="0">
            <a:lnSpc>
              <a:spcPct val="90000"/>
            </a:lnSpc>
            <a:spcBef>
              <a:spcPct val="0"/>
            </a:spcBef>
            <a:spcAft>
              <a:spcPct val="35000"/>
            </a:spcAft>
            <a:buNone/>
          </a:pPr>
          <a:r>
            <a:rPr lang="en-US" sz="1100" kern="1200" dirty="0"/>
            <a:t>To increase the efficiency of the chain work: "Manufacturer-Sting-pharmacies" through initiatives such as VU (as a virtual union of pharmacies, national union of pharmacies "Alliance Service AD").....</a:t>
          </a:r>
          <a:endParaRPr lang="bg-BG" sz="1100" kern="1200" dirty="0"/>
        </a:p>
      </dsp:txBody>
      <dsp:txXfrm>
        <a:off x="2416740" y="1674420"/>
        <a:ext cx="2773971" cy="945208"/>
      </dsp:txXfrm>
    </dsp:sp>
    <dsp:sp modelId="{055F535C-C5B5-41D4-AC67-ED3627FE7E2E}">
      <dsp:nvSpPr>
        <dsp:cNvPr id="0" name=""/>
        <dsp:cNvSpPr/>
      </dsp:nvSpPr>
      <dsp:spPr>
        <a:xfrm>
          <a:off x="2365606" y="2801697"/>
          <a:ext cx="2876239" cy="1047476"/>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l" defTabSz="488950" rtl="0">
            <a:lnSpc>
              <a:spcPct val="90000"/>
            </a:lnSpc>
            <a:spcBef>
              <a:spcPct val="0"/>
            </a:spcBef>
            <a:spcAft>
              <a:spcPct val="35000"/>
            </a:spcAft>
            <a:buNone/>
          </a:pPr>
          <a:r>
            <a:rPr lang="en-US" sz="1100" kern="1200" dirty="0"/>
            <a:t>To continue organizing and conducting marketing activities to support customers.</a:t>
          </a:r>
          <a:endParaRPr lang="bg-BG" sz="1100" kern="1200" dirty="0"/>
        </a:p>
      </dsp:txBody>
      <dsp:txXfrm>
        <a:off x="2416740" y="2852831"/>
        <a:ext cx="2773971" cy="94520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CDA624-C3AB-4E07-B7B3-9F27D398110A}">
      <dsp:nvSpPr>
        <dsp:cNvPr id="0" name=""/>
        <dsp:cNvSpPr/>
      </dsp:nvSpPr>
      <dsp:spPr>
        <a:xfrm>
          <a:off x="356592" y="0"/>
          <a:ext cx="4041377" cy="4206875"/>
        </a:xfrm>
        <a:prstGeom prst="rightArrow">
          <a:avLst/>
        </a:prstGeom>
        <a:solidFill>
          <a:schemeClr val="accent3">
            <a:tint val="4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8AC823E3-216A-45C3-92F4-4AC91226770A}">
      <dsp:nvSpPr>
        <dsp:cNvPr id="0" name=""/>
        <dsp:cNvSpPr/>
      </dsp:nvSpPr>
      <dsp:spPr>
        <a:xfrm>
          <a:off x="60883" y="1262062"/>
          <a:ext cx="2258416" cy="1682750"/>
        </a:xfrm>
        <a:prstGeom prst="roundRect">
          <a:avLst/>
        </a:prstGeom>
        <a:solidFill>
          <a:schemeClr val="accent3">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kern="1200" dirty="0"/>
            <a:t>To maintain a leading position among distributors of pharmaceutical products in Bulgaria.</a:t>
          </a:r>
          <a:endParaRPr lang="bg-BG" sz="1800" kern="1200" dirty="0"/>
        </a:p>
      </dsp:txBody>
      <dsp:txXfrm>
        <a:off x="143028" y="1344207"/>
        <a:ext cx="2094126" cy="1518460"/>
      </dsp:txXfrm>
    </dsp:sp>
    <dsp:sp modelId="{52AAE6BC-7B06-4CD1-AFC8-5DA6BD46BBDE}">
      <dsp:nvSpPr>
        <dsp:cNvPr id="0" name=""/>
        <dsp:cNvSpPr/>
      </dsp:nvSpPr>
      <dsp:spPr>
        <a:xfrm>
          <a:off x="2435262" y="1262062"/>
          <a:ext cx="2258416" cy="1682750"/>
        </a:xfrm>
        <a:prstGeom prst="roundRect">
          <a:avLst/>
        </a:prstGeom>
        <a:solidFill>
          <a:schemeClr val="accent3">
            <a:hueOff val="2663674"/>
            <a:satOff val="3456"/>
            <a:lumOff val="333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kern="1200" dirty="0"/>
            <a:t>To achieve and maintain sustainable growth within 12%.</a:t>
          </a:r>
          <a:endParaRPr lang="bg-BG" sz="1800" kern="1200" dirty="0"/>
        </a:p>
      </dsp:txBody>
      <dsp:txXfrm>
        <a:off x="2517407" y="1344207"/>
        <a:ext cx="2094126" cy="151846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4DF2E9-392E-4CCF-A068-69A4FC6AA97C}">
      <dsp:nvSpPr>
        <dsp:cNvPr id="0" name=""/>
        <dsp:cNvSpPr/>
      </dsp:nvSpPr>
      <dsp:spPr>
        <a:xfrm>
          <a:off x="5334" y="103730"/>
          <a:ext cx="2731061" cy="27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35560" rIns="99568" bIns="35560" numCol="1" spcCol="1270" anchor="ctr" anchorCtr="0">
          <a:noAutofit/>
        </a:bodyPr>
        <a:lstStyle/>
        <a:p>
          <a:pPr marL="0" lvl="0" indent="0" algn="r" defTabSz="622300">
            <a:lnSpc>
              <a:spcPct val="90000"/>
            </a:lnSpc>
            <a:spcBef>
              <a:spcPct val="0"/>
            </a:spcBef>
            <a:spcAft>
              <a:spcPct val="35000"/>
            </a:spcAft>
            <a:buNone/>
          </a:pPr>
          <a:r>
            <a:rPr lang="en-US" sz="1400" b="1" i="1" kern="1200"/>
            <a:t>Suppliers</a:t>
          </a:r>
          <a:endParaRPr lang="bg-BG" sz="1400" kern="1200"/>
        </a:p>
      </dsp:txBody>
      <dsp:txXfrm>
        <a:off x="5334" y="103730"/>
        <a:ext cx="2731061" cy="277200"/>
      </dsp:txXfrm>
    </dsp:sp>
    <dsp:sp modelId="{F3FA63A0-8291-41D5-B45E-96869E5F7862}">
      <dsp:nvSpPr>
        <dsp:cNvPr id="0" name=""/>
        <dsp:cNvSpPr/>
      </dsp:nvSpPr>
      <dsp:spPr>
        <a:xfrm>
          <a:off x="2736396" y="103730"/>
          <a:ext cx="546212" cy="277200"/>
        </a:xfrm>
        <a:prstGeom prst="leftBrace">
          <a:avLst>
            <a:gd name="adj1" fmla="val 35000"/>
            <a:gd name="adj2" fmla="val 50000"/>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93C1D1-FAF9-4C20-9682-19F1C164DECB}">
      <dsp:nvSpPr>
        <dsp:cNvPr id="0" name=""/>
        <dsp:cNvSpPr/>
      </dsp:nvSpPr>
      <dsp:spPr>
        <a:xfrm>
          <a:off x="5334" y="431330"/>
          <a:ext cx="2728394" cy="4019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35560" rIns="99568" bIns="35560" numCol="1" spcCol="1270" anchor="ctr" anchorCtr="0">
          <a:noAutofit/>
        </a:bodyPr>
        <a:lstStyle/>
        <a:p>
          <a:pPr marL="0" lvl="0" indent="0" algn="r" defTabSz="622300">
            <a:lnSpc>
              <a:spcPct val="90000"/>
            </a:lnSpc>
            <a:spcBef>
              <a:spcPct val="0"/>
            </a:spcBef>
            <a:spcAft>
              <a:spcPct val="35000"/>
            </a:spcAft>
            <a:buNone/>
          </a:pPr>
          <a:r>
            <a:rPr lang="en-US" sz="1400" kern="1200" dirty="0"/>
            <a:t>The total number of suppliers in 2021 remains almost the same compared to the previous years - about 370 companies. The tendency is to maintain a relatively constant number of suppliers. This is largely due to the merger of pharmaceutical companies and the unification of their product lists that began in recent years. Deliveries to the Sting company on a value basis have shown steady growth in recent years, increasing by 19% from BGN 702 million in 2020 to BGN 835 million in 2021. The increase is related to the increase in sales in recent years. This is mainly due to the high-cost positions.</a:t>
          </a:r>
          <a:endParaRPr lang="bg-BG" sz="1400" kern="1200" dirty="0"/>
        </a:p>
      </dsp:txBody>
      <dsp:txXfrm>
        <a:off x="5334" y="431330"/>
        <a:ext cx="2728394" cy="4019400"/>
      </dsp:txXfrm>
    </dsp:sp>
    <dsp:sp modelId="{E6978F4F-7461-4754-81F0-0B93008788F5}">
      <dsp:nvSpPr>
        <dsp:cNvPr id="0" name=""/>
        <dsp:cNvSpPr/>
      </dsp:nvSpPr>
      <dsp:spPr>
        <a:xfrm>
          <a:off x="2733729" y="431330"/>
          <a:ext cx="545678" cy="4019400"/>
        </a:xfrm>
        <a:prstGeom prst="leftBrace">
          <a:avLst>
            <a:gd name="adj1" fmla="val 35000"/>
            <a:gd name="adj2" fmla="val 50000"/>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26EC5D-51DD-4C4C-BE67-91681FAECB3F}">
      <dsp:nvSpPr>
        <dsp:cNvPr id="0" name=""/>
        <dsp:cNvSpPr/>
      </dsp:nvSpPr>
      <dsp:spPr>
        <a:xfrm>
          <a:off x="3497679" y="431330"/>
          <a:ext cx="7421234" cy="401940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endParaRPr lang="bg-BG" sz="1400" kern="1200"/>
        </a:p>
      </dsp:txBody>
      <dsp:txXfrm>
        <a:off x="3497679" y="431330"/>
        <a:ext cx="7421234" cy="40194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246A2F-845B-47E3-B792-C7B6079DBB90}">
      <dsp:nvSpPr>
        <dsp:cNvPr id="0" name=""/>
        <dsp:cNvSpPr/>
      </dsp:nvSpPr>
      <dsp:spPr>
        <a:xfrm>
          <a:off x="128940" y="0"/>
          <a:ext cx="4743610" cy="4325231"/>
        </a:xfrm>
        <a:prstGeom prst="ellipse">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b="1" i="0" u="none" kern="1200" dirty="0">
              <a:solidFill>
                <a:schemeClr val="accent4">
                  <a:lumMod val="50000"/>
                </a:schemeClr>
              </a:solidFill>
            </a:rPr>
            <a:t>Co-operation with the </a:t>
          </a:r>
          <a:endParaRPr lang="bg-BG" sz="1600" b="1" i="0" u="none" kern="1200" dirty="0">
            <a:solidFill>
              <a:schemeClr val="accent4">
                <a:lumMod val="50000"/>
              </a:schemeClr>
            </a:solidFill>
          </a:endParaRPr>
        </a:p>
      </dsp:txBody>
      <dsp:txXfrm>
        <a:off x="1611318" y="216261"/>
        <a:ext cx="1778853" cy="432523"/>
      </dsp:txXfrm>
    </dsp:sp>
    <dsp:sp modelId="{2E682638-861F-4456-A4AD-8560DDBEC110}">
      <dsp:nvSpPr>
        <dsp:cNvPr id="0" name=""/>
        <dsp:cNvSpPr/>
      </dsp:nvSpPr>
      <dsp:spPr>
        <a:xfrm>
          <a:off x="605960" y="648784"/>
          <a:ext cx="4064642" cy="3676446"/>
        </a:xfrm>
        <a:prstGeom prst="ellipse">
          <a:avLst/>
        </a:prstGeom>
        <a:solidFill>
          <a:schemeClr val="accent2">
            <a:hueOff val="1183900"/>
            <a:satOff val="5245"/>
            <a:lumOff val="-1715"/>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rtl="0">
            <a:lnSpc>
              <a:spcPct val="90000"/>
            </a:lnSpc>
            <a:spcBef>
              <a:spcPct val="0"/>
            </a:spcBef>
            <a:spcAft>
              <a:spcPct val="35000"/>
            </a:spcAft>
            <a:buNone/>
          </a:pPr>
          <a:r>
            <a:rPr lang="en-US" sz="1200" b="1" i="1" kern="1200" dirty="0"/>
            <a:t>TRAINING</a:t>
          </a:r>
          <a:endParaRPr lang="bg-BG" sz="1200" kern="1200" dirty="0"/>
        </a:p>
      </dsp:txBody>
      <dsp:txXfrm>
        <a:off x="1761842" y="860180"/>
        <a:ext cx="1752877" cy="422791"/>
      </dsp:txXfrm>
    </dsp:sp>
    <dsp:sp modelId="{A02BCE4A-E0E0-4734-A140-B8D402C5464F}">
      <dsp:nvSpPr>
        <dsp:cNvPr id="0" name=""/>
        <dsp:cNvSpPr/>
      </dsp:nvSpPr>
      <dsp:spPr>
        <a:xfrm>
          <a:off x="986914" y="1297569"/>
          <a:ext cx="3027661" cy="3027661"/>
        </a:xfrm>
        <a:prstGeom prst="ellipse">
          <a:avLst/>
        </a:prstGeom>
        <a:solidFill>
          <a:schemeClr val="accent2">
            <a:hueOff val="2367801"/>
            <a:satOff val="10491"/>
            <a:lumOff val="-343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rtl="0">
            <a:lnSpc>
              <a:spcPct val="90000"/>
            </a:lnSpc>
            <a:spcBef>
              <a:spcPct val="0"/>
            </a:spcBef>
            <a:spcAft>
              <a:spcPct val="35000"/>
            </a:spcAft>
            <a:buNone/>
          </a:pPr>
          <a:r>
            <a:rPr lang="en-US" sz="1200" b="1" i="1" kern="1200" dirty="0"/>
            <a:t>EXHIBITIONS</a:t>
          </a:r>
          <a:endParaRPr lang="bg-BG" sz="1200" kern="1200" dirty="0"/>
        </a:p>
      </dsp:txBody>
      <dsp:txXfrm>
        <a:off x="1717338" y="1506477"/>
        <a:ext cx="1566814" cy="417817"/>
      </dsp:txXfrm>
    </dsp:sp>
    <dsp:sp modelId="{583157EE-11A6-4240-B79C-0239EB507827}">
      <dsp:nvSpPr>
        <dsp:cNvPr id="0" name=""/>
        <dsp:cNvSpPr/>
      </dsp:nvSpPr>
      <dsp:spPr>
        <a:xfrm>
          <a:off x="1311306" y="1946353"/>
          <a:ext cx="2378877" cy="2378877"/>
        </a:xfrm>
        <a:prstGeom prst="ellipse">
          <a:avLst/>
        </a:prstGeom>
        <a:solidFill>
          <a:schemeClr val="accent2">
            <a:hueOff val="3551701"/>
            <a:satOff val="15736"/>
            <a:lumOff val="-5146"/>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rtl="0">
            <a:lnSpc>
              <a:spcPct val="90000"/>
            </a:lnSpc>
            <a:spcBef>
              <a:spcPct val="0"/>
            </a:spcBef>
            <a:spcAft>
              <a:spcPct val="35000"/>
            </a:spcAft>
            <a:buNone/>
          </a:pPr>
          <a:r>
            <a:rPr lang="en-US" sz="1200" b="1" i="1" kern="1200" dirty="0"/>
            <a:t>PROMOTIONS</a:t>
          </a:r>
          <a:endParaRPr lang="bg-BG" sz="1200" kern="1200" dirty="0"/>
        </a:p>
      </dsp:txBody>
      <dsp:txXfrm>
        <a:off x="1858448" y="2160452"/>
        <a:ext cx="1284593" cy="428197"/>
      </dsp:txXfrm>
    </dsp:sp>
    <dsp:sp modelId="{804AD600-6C05-42FB-9213-123B15BBA333}">
      <dsp:nvSpPr>
        <dsp:cNvPr id="0" name=""/>
        <dsp:cNvSpPr/>
      </dsp:nvSpPr>
      <dsp:spPr>
        <a:xfrm>
          <a:off x="1635699" y="2496748"/>
          <a:ext cx="1730092" cy="1730092"/>
        </a:xfrm>
        <a:prstGeom prst="ellipse">
          <a:avLst/>
        </a:prstGeom>
        <a:solidFill>
          <a:schemeClr val="accent2">
            <a:hueOff val="4735602"/>
            <a:satOff val="20982"/>
            <a:lumOff val="-6861"/>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rtl="0">
            <a:lnSpc>
              <a:spcPct val="90000"/>
            </a:lnSpc>
            <a:spcBef>
              <a:spcPct val="0"/>
            </a:spcBef>
            <a:spcAft>
              <a:spcPct val="35000"/>
            </a:spcAft>
            <a:buNone/>
          </a:pPr>
          <a:r>
            <a:rPr lang="en-US" sz="1200" b="1" i="1" kern="1200" dirty="0"/>
            <a:t> M, E-PROJECTS</a:t>
          </a:r>
          <a:endParaRPr lang="bg-BG" sz="1200" b="1" i="1" kern="1200" dirty="0"/>
        </a:p>
      </dsp:txBody>
      <dsp:txXfrm>
        <a:off x="1889065" y="2929271"/>
        <a:ext cx="1223360" cy="86504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3A2BDC-BDB8-48F8-B4BD-CC8C9B010397}">
      <dsp:nvSpPr>
        <dsp:cNvPr id="0" name=""/>
        <dsp:cNvSpPr/>
      </dsp:nvSpPr>
      <dsp:spPr>
        <a:xfrm>
          <a:off x="0" y="3039"/>
          <a:ext cx="2275453" cy="517140"/>
        </a:xfrm>
        <a:prstGeom prst="roundRect">
          <a:avLst/>
        </a:prstGeom>
        <a:gradFill rotWithShape="0">
          <a:gsLst>
            <a:gs pos="0">
              <a:schemeClr val="accent1">
                <a:hueOff val="0"/>
                <a:satOff val="0"/>
                <a:lumOff val="0"/>
                <a:alphaOff val="0"/>
                <a:tint val="85000"/>
                <a:shade val="98000"/>
                <a:satMod val="110000"/>
                <a:lumMod val="103000"/>
              </a:schemeClr>
            </a:gs>
            <a:gs pos="50000">
              <a:schemeClr val="accent1">
                <a:hueOff val="0"/>
                <a:satOff val="0"/>
                <a:lumOff val="0"/>
                <a:alphaOff val="0"/>
                <a:shade val="85000"/>
                <a:satMod val="105000"/>
                <a:lumMod val="100000"/>
              </a:schemeClr>
            </a:gs>
            <a:gs pos="100000">
              <a:schemeClr val="accent1">
                <a:hueOff val="0"/>
                <a:satOff val="0"/>
                <a:lumOff val="0"/>
                <a:alphaOff val="0"/>
                <a:shade val="60000"/>
                <a:satMod val="120000"/>
                <a:lumMod val="100000"/>
              </a:schemeClr>
            </a:gs>
          </a:gsLst>
          <a:lin ang="5400000" scaled="0"/>
        </a:gradFill>
        <a:ln>
          <a:noFill/>
        </a:ln>
        <a:effectLst>
          <a:outerShdw blurRad="50800" dist="15875" dir="5400000" algn="ctr" rotWithShape="0">
            <a:srgbClr val="000000">
              <a:alpha val="6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rtl="0">
            <a:lnSpc>
              <a:spcPct val="90000"/>
            </a:lnSpc>
            <a:spcBef>
              <a:spcPct val="0"/>
            </a:spcBef>
            <a:spcAft>
              <a:spcPct val="35000"/>
            </a:spcAft>
            <a:buNone/>
          </a:pPr>
          <a:r>
            <a:rPr lang="en-US" sz="1300" b="1" kern="1200" dirty="0"/>
            <a:t>STING   MARKETING COMMUNICATION  MIX:</a:t>
          </a:r>
          <a:endParaRPr lang="bg-BG" sz="1300" kern="1200" dirty="0"/>
        </a:p>
      </dsp:txBody>
      <dsp:txXfrm>
        <a:off x="25245" y="28284"/>
        <a:ext cx="2224963" cy="466650"/>
      </dsp:txXfrm>
    </dsp:sp>
  </dsp:spTree>
</dsp:drawing>
</file>

<file path=ppt/diagrams/layout1.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FE886E-EA34-4FBF-938A-48ED8FE2455E}" type="datetimeFigureOut">
              <a:rPr lang="bg-BG" smtClean="0"/>
              <a:t>4.7.2023 г.</a:t>
            </a:fld>
            <a:endParaRPr lang="bg-B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1FED3D-8BF8-4EC3-92AC-4C82BE5E8645}" type="slidenum">
              <a:rPr lang="bg-BG" smtClean="0"/>
              <a:t>‹#›</a:t>
            </a:fld>
            <a:endParaRPr lang="bg-BG"/>
          </a:p>
        </p:txBody>
      </p:sp>
    </p:spTree>
    <p:extLst>
      <p:ext uri="{BB962C8B-B14F-4D97-AF65-F5344CB8AC3E}">
        <p14:creationId xmlns:p14="http://schemas.microsoft.com/office/powerpoint/2010/main" val="2740270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C21FED3D-8BF8-4EC3-92AC-4C82BE5E8645}" type="slidenum">
              <a:rPr lang="bg-BG" smtClean="0"/>
              <a:t>6</a:t>
            </a:fld>
            <a:endParaRPr lang="bg-BG"/>
          </a:p>
        </p:txBody>
      </p:sp>
    </p:spTree>
    <p:extLst>
      <p:ext uri="{BB962C8B-B14F-4D97-AF65-F5344CB8AC3E}">
        <p14:creationId xmlns:p14="http://schemas.microsoft.com/office/powerpoint/2010/main" val="3322142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C21FED3D-8BF8-4EC3-92AC-4C82BE5E8645}" type="slidenum">
              <a:rPr lang="bg-BG" smtClean="0"/>
              <a:t>8</a:t>
            </a:fld>
            <a:endParaRPr lang="bg-BG"/>
          </a:p>
        </p:txBody>
      </p:sp>
    </p:spTree>
    <p:extLst>
      <p:ext uri="{BB962C8B-B14F-4D97-AF65-F5344CB8AC3E}">
        <p14:creationId xmlns:p14="http://schemas.microsoft.com/office/powerpoint/2010/main" val="2653681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6843" y="3887812"/>
            <a:ext cx="12195668"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843" y="2059012"/>
            <a:ext cx="12195668"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72440" y="2194560"/>
            <a:ext cx="11247120" cy="1739347"/>
          </a:xfrm>
        </p:spPr>
        <p:txBody>
          <a:bodyPr tIns="45720" bIns="45720" anchor="ctr">
            <a:normAutofit/>
          </a:bodyPr>
          <a:lstStyle>
            <a:lvl1pPr algn="ctr">
              <a:lnSpc>
                <a:spcPct val="80000"/>
              </a:lnSpc>
              <a:defRPr sz="6000" spc="15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342900" y="3915938"/>
            <a:ext cx="11506200" cy="457200"/>
          </a:xfrm>
        </p:spPr>
        <p:txBody>
          <a:bodyPr>
            <a:normAutofit/>
          </a:bodyPr>
          <a:lstStyle>
            <a:lvl1pPr marL="0" indent="0" algn="ctr">
              <a:buNone/>
              <a:defRPr sz="2000">
                <a:solidFill>
                  <a:srgbClr val="FFFFFF"/>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48A87A34-81AB-432B-8DAE-1953F412C126}" type="datetimeFigureOut">
              <a:rPr lang="en-US" smtClean="0"/>
              <a:t>7/4/2023</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507661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13246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48A87A34-81AB-432B-8DAE-1953F412C126}" type="datetimeFigureOut">
              <a:rPr lang="en-US" smtClean="0"/>
              <a:pPr/>
              <a:t>7/4/2023</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77985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35615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43" y="3887812"/>
            <a:ext cx="12195668"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75488" y="2194560"/>
            <a:ext cx="11247120" cy="1737360"/>
          </a:xfrm>
        </p:spPr>
        <p:txBody>
          <a:bodyPr anchor="ctr">
            <a:noAutofit/>
          </a:bodyPr>
          <a:lstStyle>
            <a:lvl1pPr algn="ctr">
              <a:lnSpc>
                <a:spcPct val="80000"/>
              </a:lnSpc>
              <a:defRPr sz="6000" b="0" spc="150" baseline="0">
                <a:solidFill>
                  <a:srgbClr val="FFFF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47472" y="3911827"/>
            <a:ext cx="11503152" cy="457200"/>
          </a:xfrm>
        </p:spPr>
        <p:txBody>
          <a:bodyPr anchor="t">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1"/>
                </a:solidFill>
              </a:defRPr>
            </a:lvl1pPr>
          </a:lstStyle>
          <a:p>
            <a:fld id="{48A87A34-81AB-432B-8DAE-1953F412C126}" type="datetimeFigureOut">
              <a:rPr lang="en-US" smtClean="0"/>
              <a:pPr/>
              <a:t>7/4/2023</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1178460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7/4/2023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67986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7/4/2023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45098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7/4/2023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0852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7/4/2023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64039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7/4/2023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15333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7/4/2023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86229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48A87A34-81AB-432B-8DAE-1953F412C126}" type="datetimeFigureOut">
              <a:rPr lang="en-US" smtClean="0"/>
              <a:pPr/>
              <a:t>7/4/2023</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14018091"/>
      </p:ext>
    </p:extLst>
  </p:cSld>
  <p:clrMap bg1="dk1" tx1="lt1" bg2="dk2" tx2="lt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p:txStyles>
    <p:titleStyle>
      <a:lvl1pPr algn="l" defTabSz="914400" rtl="0" eaLnBrk="1" latinLnBrk="0" hangingPunct="1">
        <a:lnSpc>
          <a:spcPct val="85000"/>
        </a:lnSpc>
        <a:spcBef>
          <a:spcPct val="0"/>
        </a:spcBef>
        <a:buNone/>
        <a:defRPr sz="4000" kern="1200" cap="all"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jp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5.png"/><Relationship Id="rId2" Type="http://schemas.openxmlformats.org/officeDocument/2006/relationships/diagramData" Target="../diagrams/data7.xml"/><Relationship Id="rId1" Type="http://schemas.openxmlformats.org/officeDocument/2006/relationships/slideLayout" Target="../slideLayouts/slideLayout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9.xml"/><Relationship Id="rId3" Type="http://schemas.openxmlformats.org/officeDocument/2006/relationships/diagramLayout" Target="../diagrams/layout8.xml"/><Relationship Id="rId7" Type="http://schemas.openxmlformats.org/officeDocument/2006/relationships/diagramData" Target="../diagrams/data9.xml"/><Relationship Id="rId2" Type="http://schemas.openxmlformats.org/officeDocument/2006/relationships/diagramData" Target="../diagrams/data8.xml"/><Relationship Id="rId1" Type="http://schemas.openxmlformats.org/officeDocument/2006/relationships/slideLayout" Target="../slideLayouts/slideLayout8.xml"/><Relationship Id="rId6" Type="http://schemas.microsoft.com/office/2007/relationships/diagramDrawing" Target="../diagrams/drawing8.xml"/><Relationship Id="rId11" Type="http://schemas.microsoft.com/office/2007/relationships/diagramDrawing" Target="../diagrams/drawing9.xml"/><Relationship Id="rId5" Type="http://schemas.openxmlformats.org/officeDocument/2006/relationships/diagramColors" Target="../diagrams/colors8.xml"/><Relationship Id="rId10" Type="http://schemas.openxmlformats.org/officeDocument/2006/relationships/diagramColors" Target="../diagrams/colors9.xml"/><Relationship Id="rId4" Type="http://schemas.openxmlformats.org/officeDocument/2006/relationships/diagramQuickStyle" Target="../diagrams/quickStyle8.xml"/><Relationship Id="rId9"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6.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3.png"/><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2069869"/>
            <a:ext cx="9559636" cy="1558631"/>
          </a:xfrm>
        </p:spPr>
        <p:txBody>
          <a:bodyPr>
            <a:normAutofit/>
          </a:bodyPr>
          <a:lstStyle/>
          <a:p>
            <a:r>
              <a:rPr lang="en-US" dirty="0"/>
              <a:t>Sting  ad</a:t>
            </a:r>
            <a:br>
              <a:rPr lang="bg-BG" dirty="0"/>
            </a:br>
            <a:r>
              <a:rPr lang="en-US" sz="2000" dirty="0"/>
              <a:t>30 years of history</a:t>
            </a:r>
            <a:endParaRPr lang="bg-BG" sz="2000" dirty="0"/>
          </a:p>
        </p:txBody>
      </p:sp>
      <p:sp>
        <p:nvSpPr>
          <p:cNvPr id="3" name="Subtitle 2"/>
          <p:cNvSpPr>
            <a:spLocks noGrp="1"/>
          </p:cNvSpPr>
          <p:nvPr>
            <p:ph type="subTitle" idx="1"/>
          </p:nvPr>
        </p:nvSpPr>
        <p:spPr/>
        <p:txBody>
          <a:bodyPr>
            <a:noAutofit/>
          </a:bodyPr>
          <a:lstStyle/>
          <a:p>
            <a:r>
              <a:rPr lang="en-US" sz="2800" dirty="0"/>
              <a:t>Brief Introduction</a:t>
            </a:r>
            <a:endParaRPr lang="bg-BG" sz="2800" dirty="0"/>
          </a:p>
        </p:txBody>
      </p:sp>
      <p:graphicFrame>
        <p:nvGraphicFramePr>
          <p:cNvPr id="4" name="Diagram 3"/>
          <p:cNvGraphicFramePr/>
          <p:nvPr>
            <p:extLst>
              <p:ext uri="{D42A27DB-BD31-4B8C-83A1-F6EECF244321}">
                <p14:modId xmlns:p14="http://schemas.microsoft.com/office/powerpoint/2010/main" val="1294723904"/>
              </p:ext>
            </p:extLst>
          </p:nvPr>
        </p:nvGraphicFramePr>
        <p:xfrm>
          <a:off x="568283" y="4028666"/>
          <a:ext cx="4856481" cy="32202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a:extLst>
              <a:ext uri="{FF2B5EF4-FFF2-40B4-BE49-F238E27FC236}">
                <a16:creationId xmlns:a16="http://schemas.microsoft.com/office/drawing/2014/main" id="{881BB36C-552E-4B62-A161-CA0F98B1090F}"/>
              </a:ext>
            </a:extLst>
          </p:cNvPr>
          <p:cNvPicPr>
            <a:picLocks noChangeAspect="1"/>
          </p:cNvPicPr>
          <p:nvPr/>
        </p:nvPicPr>
        <p:blipFill>
          <a:blip r:embed="rId7"/>
          <a:stretch>
            <a:fillRect/>
          </a:stretch>
        </p:blipFill>
        <p:spPr>
          <a:xfrm>
            <a:off x="297902" y="210721"/>
            <a:ext cx="826891" cy="920249"/>
          </a:xfrm>
          <a:prstGeom prst="rect">
            <a:avLst/>
          </a:prstGeom>
        </p:spPr>
      </p:pic>
    </p:spTree>
    <p:extLst>
      <p:ext uri="{BB962C8B-B14F-4D97-AF65-F5344CB8AC3E}">
        <p14:creationId xmlns:p14="http://schemas.microsoft.com/office/powerpoint/2010/main" val="716545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D46A152F-AB41-4F8A-9BCF-5DC68FACF770}"/>
              </a:ext>
            </a:extLst>
          </p:cNvPr>
          <p:cNvGraphicFramePr/>
          <p:nvPr>
            <p:extLst>
              <p:ext uri="{D42A27DB-BD31-4B8C-83A1-F6EECF244321}">
                <p14:modId xmlns:p14="http://schemas.microsoft.com/office/powerpoint/2010/main" val="890027662"/>
              </p:ext>
            </p:extLst>
          </p:nvPr>
        </p:nvGraphicFramePr>
        <p:xfrm>
          <a:off x="0" y="2144389"/>
          <a:ext cx="10924248" cy="45544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Oval 6"/>
          <p:cNvSpPr/>
          <p:nvPr/>
        </p:nvSpPr>
        <p:spPr>
          <a:xfrm>
            <a:off x="6001789" y="1201897"/>
            <a:ext cx="5428958" cy="885305"/>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dirty="0">
              <a:ln w="0"/>
              <a:solidFill>
                <a:schemeClr val="tx1"/>
              </a:solidFill>
              <a:effectLst>
                <a:outerShdw blurRad="38100" dist="19050" dir="2700000" algn="tl" rotWithShape="0">
                  <a:schemeClr val="dk1">
                    <a:alpha val="40000"/>
                  </a:schemeClr>
                </a:outerShdw>
              </a:effectLst>
            </a:endParaRPr>
          </a:p>
        </p:txBody>
      </p:sp>
      <p:sp>
        <p:nvSpPr>
          <p:cNvPr id="2" name="Title 1"/>
          <p:cNvSpPr>
            <a:spLocks noGrp="1"/>
          </p:cNvSpPr>
          <p:nvPr>
            <p:ph type="title"/>
          </p:nvPr>
        </p:nvSpPr>
        <p:spPr>
          <a:xfrm>
            <a:off x="1203960" y="77699"/>
            <a:ext cx="9784080" cy="1508760"/>
          </a:xfrm>
        </p:spPr>
        <p:txBody>
          <a:bodyPr/>
          <a:lstStyle/>
          <a:p>
            <a:r>
              <a:rPr lang="en-US" dirty="0"/>
              <a:t>Micro environment</a:t>
            </a:r>
            <a:endParaRPr lang="bg-BG" dirty="0"/>
          </a:p>
        </p:txBody>
      </p:sp>
      <p:sp>
        <p:nvSpPr>
          <p:cNvPr id="8" name="TextBox 7"/>
          <p:cNvSpPr txBox="1"/>
          <p:nvPr/>
        </p:nvSpPr>
        <p:spPr>
          <a:xfrm>
            <a:off x="7111473" y="1539062"/>
            <a:ext cx="3070460" cy="369332"/>
          </a:xfrm>
          <a:prstGeom prst="rect">
            <a:avLst/>
          </a:prstGeom>
          <a:noFill/>
        </p:spPr>
        <p:txBody>
          <a:bodyPr wrap="square" rtlCol="0">
            <a:spAutoFit/>
          </a:bodyPr>
          <a:lstStyle/>
          <a:p>
            <a:r>
              <a:rPr lang="bg-BG" dirty="0">
                <a:solidFill>
                  <a:schemeClr val="bg1">
                    <a:lumMod val="75000"/>
                    <a:lumOff val="25000"/>
                  </a:schemeClr>
                </a:solidFill>
              </a:rPr>
              <a:t>370</a:t>
            </a:r>
            <a:r>
              <a:rPr lang="en-US" dirty="0">
                <a:solidFill>
                  <a:schemeClr val="bg1">
                    <a:lumMod val="75000"/>
                    <a:lumOff val="25000"/>
                  </a:schemeClr>
                </a:solidFill>
              </a:rPr>
              <a:t> numbers of suppliers! </a:t>
            </a:r>
            <a:endParaRPr lang="bg-BG" dirty="0">
              <a:solidFill>
                <a:schemeClr val="bg1">
                  <a:lumMod val="75000"/>
                  <a:lumOff val="25000"/>
                </a:schemeClr>
              </a:solidFill>
            </a:endParaRPr>
          </a:p>
        </p:txBody>
      </p:sp>
      <p:pic>
        <p:nvPicPr>
          <p:cNvPr id="4" name="Picture 3">
            <a:extLst>
              <a:ext uri="{FF2B5EF4-FFF2-40B4-BE49-F238E27FC236}">
                <a16:creationId xmlns:a16="http://schemas.microsoft.com/office/drawing/2014/main" id="{7A0A5B57-5A22-486E-A0D1-0B212759B0E3}"/>
              </a:ext>
            </a:extLst>
          </p:cNvPr>
          <p:cNvPicPr>
            <a:picLocks noChangeAspect="1"/>
          </p:cNvPicPr>
          <p:nvPr/>
        </p:nvPicPr>
        <p:blipFill>
          <a:blip r:embed="rId7"/>
          <a:stretch>
            <a:fillRect/>
          </a:stretch>
        </p:blipFill>
        <p:spPr>
          <a:xfrm>
            <a:off x="4936142" y="3429000"/>
            <a:ext cx="5365019" cy="2615411"/>
          </a:xfrm>
          <a:prstGeom prst="rect">
            <a:avLst/>
          </a:prstGeom>
        </p:spPr>
      </p:pic>
    </p:spTree>
    <p:extLst>
      <p:ext uri="{BB962C8B-B14F-4D97-AF65-F5344CB8AC3E}">
        <p14:creationId xmlns:p14="http://schemas.microsoft.com/office/powerpoint/2010/main" val="35475204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3960" y="337346"/>
            <a:ext cx="9784080" cy="1508760"/>
          </a:xfrm>
        </p:spPr>
        <p:txBody>
          <a:bodyPr/>
          <a:lstStyle/>
          <a:p>
            <a:r>
              <a:rPr lang="en-US" dirty="0"/>
              <a:t>Pharma Marketing</a:t>
            </a:r>
            <a:endParaRPr lang="bg-BG" dirty="0"/>
          </a:p>
        </p:txBody>
      </p:sp>
      <p:sp>
        <p:nvSpPr>
          <p:cNvPr id="3" name="Content Placeholder 2"/>
          <p:cNvSpPr>
            <a:spLocks noGrp="1"/>
          </p:cNvSpPr>
          <p:nvPr>
            <p:ph idx="1"/>
          </p:nvPr>
        </p:nvSpPr>
        <p:spPr>
          <a:xfrm>
            <a:off x="173714" y="1610055"/>
            <a:ext cx="7256989" cy="4982333"/>
          </a:xfrm>
        </p:spPr>
        <p:txBody>
          <a:bodyPr>
            <a:noAutofit/>
          </a:bodyPr>
          <a:lstStyle/>
          <a:p>
            <a:endParaRPr lang="en-US" sz="1600" b="1" i="1" dirty="0">
              <a:solidFill>
                <a:srgbClr val="92D050"/>
              </a:solidFill>
              <a:latin typeface="Bahnschrift Light" panose="020B0502040204020203" pitchFamily="34" charset="0"/>
            </a:endParaRPr>
          </a:p>
          <a:p>
            <a:r>
              <a:rPr lang="en-US" sz="1800" i="1" dirty="0">
                <a:ln w="0"/>
                <a:effectLst>
                  <a:outerShdw blurRad="38100" dist="19050" dir="2700000" algn="tl" rotWithShape="0">
                    <a:schemeClr val="dk1">
                      <a:alpha val="40000"/>
                    </a:schemeClr>
                  </a:outerShdw>
                </a:effectLst>
                <a:latin typeface="Bahnschrift Light" panose="020B0502040204020203" pitchFamily="34" charset="0"/>
              </a:rPr>
              <a:t>VIRTUAL UNION "</a:t>
            </a:r>
            <a:r>
              <a:rPr lang="en-US" sz="1800" b="1" i="1" dirty="0">
                <a:ln w="0"/>
                <a:effectLst>
                  <a:outerShdw blurRad="38100" dist="19050" dir="2700000" algn="tl" rotWithShape="0">
                    <a:schemeClr val="dk1">
                      <a:alpha val="40000"/>
                    </a:schemeClr>
                  </a:outerShdw>
                </a:effectLst>
                <a:latin typeface="Bahnschrift Light" panose="020B0502040204020203" pitchFamily="34" charset="0"/>
              </a:rPr>
              <a:t>in focus</a:t>
            </a:r>
            <a:r>
              <a:rPr lang="en-US" sz="1800" i="1" dirty="0">
                <a:ln w="0"/>
                <a:effectLst>
                  <a:outerShdw blurRad="38100" dist="19050" dir="2700000" algn="tl" rotWithShape="0">
                    <a:schemeClr val="dk1">
                      <a:alpha val="40000"/>
                    </a:schemeClr>
                  </a:outerShdw>
                </a:effectLst>
                <a:latin typeface="Bahnschrift Light" panose="020B0502040204020203" pitchFamily="34" charset="0"/>
              </a:rPr>
              <a:t>"- full national coverage of pharmacies - training of counter situated pharmacist for promotional and consulting skills in seasons</a:t>
            </a:r>
          </a:p>
          <a:p>
            <a:r>
              <a:rPr lang="en-US" sz="1800" i="1" dirty="0">
                <a:ln w="0"/>
                <a:effectLst>
                  <a:outerShdw blurRad="38100" dist="19050" dir="2700000" algn="tl" rotWithShape="0">
                    <a:schemeClr val="dk1">
                      <a:alpha val="40000"/>
                    </a:schemeClr>
                  </a:outerShdw>
                </a:effectLst>
                <a:latin typeface="Bahnschrift Light" panose="020B0502040204020203" pitchFamily="34" charset="0"/>
              </a:rPr>
              <a:t>  AUTUMN </a:t>
            </a:r>
            <a:r>
              <a:rPr lang="bg-BG" sz="1800" i="1" dirty="0">
                <a:ln w="0"/>
                <a:effectLst>
                  <a:outerShdw blurRad="38100" dist="19050" dir="2700000" algn="tl" rotWithShape="0">
                    <a:schemeClr val="dk1">
                      <a:alpha val="40000"/>
                    </a:schemeClr>
                  </a:outerShdw>
                </a:effectLst>
                <a:latin typeface="Bahnschrift Light" panose="020B0502040204020203" pitchFamily="34" charset="0"/>
              </a:rPr>
              <a:t>- </a:t>
            </a:r>
            <a:r>
              <a:rPr lang="en-US" sz="1800" i="1" dirty="0">
                <a:ln w="0"/>
                <a:effectLst>
                  <a:outerShdw blurRad="38100" dist="19050" dir="2700000" algn="tl" rotWithShape="0">
                    <a:schemeClr val="dk1">
                      <a:alpha val="40000"/>
                    </a:schemeClr>
                  </a:outerShdw>
                </a:effectLst>
                <a:latin typeface="Bahnschrift Light" panose="020B0502040204020203" pitchFamily="34" charset="0"/>
              </a:rPr>
              <a:t>Scientific marketing conference combined with an exhibition. It is performed with 500 top customers from the most reliable and successful pharmacies - type A and B, which are part of a national association of pharmacies "Alliance Service" AD.</a:t>
            </a:r>
          </a:p>
          <a:p>
            <a:r>
              <a:rPr lang="en-US" sz="1800" i="1" dirty="0">
                <a:ln w="0"/>
                <a:effectLst>
                  <a:outerShdw blurRad="38100" dist="19050" dir="2700000" algn="tl" rotWithShape="0">
                    <a:schemeClr val="dk1">
                      <a:alpha val="40000"/>
                    </a:schemeClr>
                  </a:outerShdw>
                </a:effectLst>
                <a:latin typeface="Bahnschrift Light" panose="020B0502040204020203" pitchFamily="34" charset="0"/>
              </a:rPr>
              <a:t>Spring Marketing Conference - the main focus of the event is pharma marketing and digital pharmaceutical care.</a:t>
            </a:r>
          </a:p>
          <a:p>
            <a:r>
              <a:rPr lang="en-US" sz="1800" i="1" dirty="0">
                <a:ln w="0"/>
                <a:effectLst>
                  <a:outerShdw blurRad="38100" dist="19050" dir="2700000" algn="tl" rotWithShape="0">
                    <a:schemeClr val="dk1">
                      <a:alpha val="40000"/>
                    </a:schemeClr>
                  </a:outerShdw>
                </a:effectLst>
                <a:latin typeface="Bahnschrift Light" panose="020B0502040204020203" pitchFamily="34" charset="0"/>
              </a:rPr>
              <a:t>Podcasts on YouTube - leading speakers discuss social topics</a:t>
            </a:r>
          </a:p>
          <a:p>
            <a:r>
              <a:rPr lang="en-US" sz="1800" i="1" dirty="0">
                <a:ln w="0"/>
                <a:effectLst>
                  <a:outerShdw blurRad="38100" dist="19050" dir="2700000" algn="tl" rotWithShape="0">
                    <a:schemeClr val="dk1">
                      <a:alpha val="40000"/>
                    </a:schemeClr>
                  </a:outerShdw>
                </a:effectLst>
                <a:latin typeface="Bahnschrift Light" panose="020B0502040204020203" pitchFamily="34" charset="0"/>
              </a:rPr>
              <a:t>Product outsourcing (we can professionally present and promote different kind of products in front of pharmacists and doctors)…..</a:t>
            </a:r>
          </a:p>
        </p:txBody>
      </p:sp>
      <p:graphicFrame>
        <p:nvGraphicFramePr>
          <p:cNvPr id="5" name="Diagram 4"/>
          <p:cNvGraphicFramePr/>
          <p:nvPr>
            <p:extLst>
              <p:ext uri="{D42A27DB-BD31-4B8C-83A1-F6EECF244321}">
                <p14:modId xmlns:p14="http://schemas.microsoft.com/office/powerpoint/2010/main" val="1620044983"/>
              </p:ext>
            </p:extLst>
          </p:nvPr>
        </p:nvGraphicFramePr>
        <p:xfrm>
          <a:off x="7103423" y="1540388"/>
          <a:ext cx="5001491" cy="43252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3" name="Diagram 12"/>
          <p:cNvGraphicFramePr/>
          <p:nvPr>
            <p:extLst>
              <p:ext uri="{D42A27DB-BD31-4B8C-83A1-F6EECF244321}">
                <p14:modId xmlns:p14="http://schemas.microsoft.com/office/powerpoint/2010/main" val="3208739216"/>
              </p:ext>
            </p:extLst>
          </p:nvPr>
        </p:nvGraphicFramePr>
        <p:xfrm>
          <a:off x="6768269" y="1017168"/>
          <a:ext cx="2275453" cy="52322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256394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graphicEl>
                                              <a:dgm id="{EC246A2F-845B-47E3-B792-C7B6079DBB90}"/>
                                            </p:graphicEl>
                                          </p:spTgt>
                                        </p:tgtEl>
                                        <p:attrNameLst>
                                          <p:attrName>style.visibility</p:attrName>
                                        </p:attrNameLst>
                                      </p:cBhvr>
                                      <p:to>
                                        <p:strVal val="visible"/>
                                      </p:to>
                                    </p:set>
                                    <p:animEffect transition="in" filter="fade">
                                      <p:cBhvr>
                                        <p:cTn id="7" dur="1000"/>
                                        <p:tgtEl>
                                          <p:spTgt spid="5">
                                            <p:graphicEl>
                                              <a:dgm id="{EC246A2F-845B-47E3-B792-C7B6079DBB90}"/>
                                            </p:graphicEl>
                                          </p:spTgt>
                                        </p:tgtEl>
                                      </p:cBhvr>
                                    </p:animEffect>
                                    <p:anim calcmode="lin" valueType="num">
                                      <p:cBhvr>
                                        <p:cTn id="8" dur="1000" fill="hold"/>
                                        <p:tgtEl>
                                          <p:spTgt spid="5">
                                            <p:graphicEl>
                                              <a:dgm id="{EC246A2F-845B-47E3-B792-C7B6079DBB90}"/>
                                            </p:graphicEl>
                                          </p:spTgt>
                                        </p:tgtEl>
                                        <p:attrNameLst>
                                          <p:attrName>ppt_x</p:attrName>
                                        </p:attrNameLst>
                                      </p:cBhvr>
                                      <p:tavLst>
                                        <p:tav tm="0">
                                          <p:val>
                                            <p:strVal val="#ppt_x"/>
                                          </p:val>
                                        </p:tav>
                                        <p:tav tm="100000">
                                          <p:val>
                                            <p:strVal val="#ppt_x"/>
                                          </p:val>
                                        </p:tav>
                                      </p:tavLst>
                                    </p:anim>
                                    <p:anim calcmode="lin" valueType="num">
                                      <p:cBhvr>
                                        <p:cTn id="9" dur="1000" fill="hold"/>
                                        <p:tgtEl>
                                          <p:spTgt spid="5">
                                            <p:graphicEl>
                                              <a:dgm id="{EC246A2F-845B-47E3-B792-C7B6079DBB90}"/>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graphicEl>
                                              <a:dgm id="{2E682638-861F-4456-A4AD-8560DDBEC110}"/>
                                            </p:graphicEl>
                                          </p:spTgt>
                                        </p:tgtEl>
                                        <p:attrNameLst>
                                          <p:attrName>style.visibility</p:attrName>
                                        </p:attrNameLst>
                                      </p:cBhvr>
                                      <p:to>
                                        <p:strVal val="visible"/>
                                      </p:to>
                                    </p:set>
                                    <p:animEffect transition="in" filter="fade">
                                      <p:cBhvr>
                                        <p:cTn id="14" dur="1000"/>
                                        <p:tgtEl>
                                          <p:spTgt spid="5">
                                            <p:graphicEl>
                                              <a:dgm id="{2E682638-861F-4456-A4AD-8560DDBEC110}"/>
                                            </p:graphicEl>
                                          </p:spTgt>
                                        </p:tgtEl>
                                      </p:cBhvr>
                                    </p:animEffect>
                                    <p:anim calcmode="lin" valueType="num">
                                      <p:cBhvr>
                                        <p:cTn id="15" dur="1000" fill="hold"/>
                                        <p:tgtEl>
                                          <p:spTgt spid="5">
                                            <p:graphicEl>
                                              <a:dgm id="{2E682638-861F-4456-A4AD-8560DDBEC110}"/>
                                            </p:graphicEl>
                                          </p:spTgt>
                                        </p:tgtEl>
                                        <p:attrNameLst>
                                          <p:attrName>ppt_x</p:attrName>
                                        </p:attrNameLst>
                                      </p:cBhvr>
                                      <p:tavLst>
                                        <p:tav tm="0">
                                          <p:val>
                                            <p:strVal val="#ppt_x"/>
                                          </p:val>
                                        </p:tav>
                                        <p:tav tm="100000">
                                          <p:val>
                                            <p:strVal val="#ppt_x"/>
                                          </p:val>
                                        </p:tav>
                                      </p:tavLst>
                                    </p:anim>
                                    <p:anim calcmode="lin" valueType="num">
                                      <p:cBhvr>
                                        <p:cTn id="16" dur="1000" fill="hold"/>
                                        <p:tgtEl>
                                          <p:spTgt spid="5">
                                            <p:graphicEl>
                                              <a:dgm id="{2E682638-861F-4456-A4AD-8560DDBEC110}"/>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graphicEl>
                                              <a:dgm id="{A02BCE4A-E0E0-4734-A140-B8D402C5464F}"/>
                                            </p:graphicEl>
                                          </p:spTgt>
                                        </p:tgtEl>
                                        <p:attrNameLst>
                                          <p:attrName>style.visibility</p:attrName>
                                        </p:attrNameLst>
                                      </p:cBhvr>
                                      <p:to>
                                        <p:strVal val="visible"/>
                                      </p:to>
                                    </p:set>
                                    <p:animEffect transition="in" filter="fade">
                                      <p:cBhvr>
                                        <p:cTn id="21" dur="1000"/>
                                        <p:tgtEl>
                                          <p:spTgt spid="5">
                                            <p:graphicEl>
                                              <a:dgm id="{A02BCE4A-E0E0-4734-A140-B8D402C5464F}"/>
                                            </p:graphicEl>
                                          </p:spTgt>
                                        </p:tgtEl>
                                      </p:cBhvr>
                                    </p:animEffect>
                                    <p:anim calcmode="lin" valueType="num">
                                      <p:cBhvr>
                                        <p:cTn id="22" dur="1000" fill="hold"/>
                                        <p:tgtEl>
                                          <p:spTgt spid="5">
                                            <p:graphicEl>
                                              <a:dgm id="{A02BCE4A-E0E0-4734-A140-B8D402C5464F}"/>
                                            </p:graphicEl>
                                          </p:spTgt>
                                        </p:tgtEl>
                                        <p:attrNameLst>
                                          <p:attrName>ppt_x</p:attrName>
                                        </p:attrNameLst>
                                      </p:cBhvr>
                                      <p:tavLst>
                                        <p:tav tm="0">
                                          <p:val>
                                            <p:strVal val="#ppt_x"/>
                                          </p:val>
                                        </p:tav>
                                        <p:tav tm="100000">
                                          <p:val>
                                            <p:strVal val="#ppt_x"/>
                                          </p:val>
                                        </p:tav>
                                      </p:tavLst>
                                    </p:anim>
                                    <p:anim calcmode="lin" valueType="num">
                                      <p:cBhvr>
                                        <p:cTn id="23" dur="1000" fill="hold"/>
                                        <p:tgtEl>
                                          <p:spTgt spid="5">
                                            <p:graphicEl>
                                              <a:dgm id="{A02BCE4A-E0E0-4734-A140-B8D402C5464F}"/>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graphicEl>
                                              <a:dgm id="{583157EE-11A6-4240-B79C-0239EB507827}"/>
                                            </p:graphicEl>
                                          </p:spTgt>
                                        </p:tgtEl>
                                        <p:attrNameLst>
                                          <p:attrName>style.visibility</p:attrName>
                                        </p:attrNameLst>
                                      </p:cBhvr>
                                      <p:to>
                                        <p:strVal val="visible"/>
                                      </p:to>
                                    </p:set>
                                    <p:animEffect transition="in" filter="fade">
                                      <p:cBhvr>
                                        <p:cTn id="28" dur="1000"/>
                                        <p:tgtEl>
                                          <p:spTgt spid="5">
                                            <p:graphicEl>
                                              <a:dgm id="{583157EE-11A6-4240-B79C-0239EB507827}"/>
                                            </p:graphicEl>
                                          </p:spTgt>
                                        </p:tgtEl>
                                      </p:cBhvr>
                                    </p:animEffect>
                                    <p:anim calcmode="lin" valueType="num">
                                      <p:cBhvr>
                                        <p:cTn id="29" dur="1000" fill="hold"/>
                                        <p:tgtEl>
                                          <p:spTgt spid="5">
                                            <p:graphicEl>
                                              <a:dgm id="{583157EE-11A6-4240-B79C-0239EB507827}"/>
                                            </p:graphicEl>
                                          </p:spTgt>
                                        </p:tgtEl>
                                        <p:attrNameLst>
                                          <p:attrName>ppt_x</p:attrName>
                                        </p:attrNameLst>
                                      </p:cBhvr>
                                      <p:tavLst>
                                        <p:tav tm="0">
                                          <p:val>
                                            <p:strVal val="#ppt_x"/>
                                          </p:val>
                                        </p:tav>
                                        <p:tav tm="100000">
                                          <p:val>
                                            <p:strVal val="#ppt_x"/>
                                          </p:val>
                                        </p:tav>
                                      </p:tavLst>
                                    </p:anim>
                                    <p:anim calcmode="lin" valueType="num">
                                      <p:cBhvr>
                                        <p:cTn id="30" dur="1000" fill="hold"/>
                                        <p:tgtEl>
                                          <p:spTgt spid="5">
                                            <p:graphicEl>
                                              <a:dgm id="{583157EE-11A6-4240-B79C-0239EB507827}"/>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graphicEl>
                                              <a:dgm id="{804AD600-6C05-42FB-9213-123B15BBA333}"/>
                                            </p:graphicEl>
                                          </p:spTgt>
                                        </p:tgtEl>
                                        <p:attrNameLst>
                                          <p:attrName>style.visibility</p:attrName>
                                        </p:attrNameLst>
                                      </p:cBhvr>
                                      <p:to>
                                        <p:strVal val="visible"/>
                                      </p:to>
                                    </p:set>
                                    <p:animEffect transition="in" filter="fade">
                                      <p:cBhvr>
                                        <p:cTn id="35" dur="1000"/>
                                        <p:tgtEl>
                                          <p:spTgt spid="5">
                                            <p:graphicEl>
                                              <a:dgm id="{804AD600-6C05-42FB-9213-123B15BBA333}"/>
                                            </p:graphicEl>
                                          </p:spTgt>
                                        </p:tgtEl>
                                      </p:cBhvr>
                                    </p:animEffect>
                                    <p:anim calcmode="lin" valueType="num">
                                      <p:cBhvr>
                                        <p:cTn id="36" dur="1000" fill="hold"/>
                                        <p:tgtEl>
                                          <p:spTgt spid="5">
                                            <p:graphicEl>
                                              <a:dgm id="{804AD600-6C05-42FB-9213-123B15BBA333}"/>
                                            </p:graphicEl>
                                          </p:spTgt>
                                        </p:tgtEl>
                                        <p:attrNameLst>
                                          <p:attrName>ppt_x</p:attrName>
                                        </p:attrNameLst>
                                      </p:cBhvr>
                                      <p:tavLst>
                                        <p:tav tm="0">
                                          <p:val>
                                            <p:strVal val="#ppt_x"/>
                                          </p:val>
                                        </p:tav>
                                        <p:tav tm="100000">
                                          <p:val>
                                            <p:strVal val="#ppt_x"/>
                                          </p:val>
                                        </p:tav>
                                      </p:tavLst>
                                    </p:anim>
                                    <p:anim calcmode="lin" valueType="num">
                                      <p:cBhvr>
                                        <p:cTn id="37" dur="1000" fill="hold"/>
                                        <p:tgtEl>
                                          <p:spTgt spid="5">
                                            <p:graphicEl>
                                              <a:dgm id="{804AD600-6C05-42FB-9213-123B15BBA333}"/>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Activities</a:t>
            </a:r>
            <a:endParaRPr lang="bg-BG" dirty="0"/>
          </a:p>
        </p:txBody>
      </p:sp>
      <p:graphicFrame>
        <p:nvGraphicFramePr>
          <p:cNvPr id="4" name="Diagram 3"/>
          <p:cNvGraphicFramePr/>
          <p:nvPr>
            <p:extLst>
              <p:ext uri="{D42A27DB-BD31-4B8C-83A1-F6EECF244321}">
                <p14:modId xmlns:p14="http://schemas.microsoft.com/office/powerpoint/2010/main" val="3910288307"/>
              </p:ext>
            </p:extLst>
          </p:nvPr>
        </p:nvGraphicFramePr>
        <p:xfrm>
          <a:off x="809897" y="2684141"/>
          <a:ext cx="8334103" cy="2031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4425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5406" y="734342"/>
            <a:ext cx="9841593" cy="1058593"/>
          </a:xfrm>
        </p:spPr>
        <p:txBody>
          <a:bodyPr>
            <a:normAutofit fontScale="90000"/>
          </a:bodyPr>
          <a:lstStyle/>
          <a:p>
            <a:r>
              <a:rPr lang="en-US" dirty="0"/>
              <a:t>FUTURE </a:t>
            </a:r>
            <a:br>
              <a:rPr lang="en-US" dirty="0"/>
            </a:br>
            <a:br>
              <a:rPr lang="en-US" dirty="0"/>
            </a:br>
            <a:r>
              <a:rPr lang="en-US" sz="2700" dirty="0"/>
              <a:t>GROWTH … ANALYSIS  AND  THE  NEED  FOR  BALANCE </a:t>
            </a:r>
            <a:br>
              <a:rPr lang="en-US" dirty="0"/>
            </a:br>
            <a:endParaRPr lang="bg-BG" dirty="0"/>
          </a:p>
        </p:txBody>
      </p:sp>
      <p:sp>
        <p:nvSpPr>
          <p:cNvPr id="3" name="Rectangle 2"/>
          <p:cNvSpPr/>
          <p:nvPr/>
        </p:nvSpPr>
        <p:spPr>
          <a:xfrm>
            <a:off x="211757" y="2627698"/>
            <a:ext cx="8159159" cy="3970318"/>
          </a:xfrm>
          <a:prstGeom prst="rect">
            <a:avLst/>
          </a:prstGeom>
        </p:spPr>
        <p:txBody>
          <a:bodyPr wrap="square">
            <a:spAutoFit/>
          </a:bodyPr>
          <a:lstStyle/>
          <a:p>
            <a:r>
              <a:rPr lang="en-US" dirty="0"/>
              <a:t>	As healthcare marketers we all take into account  that the healthcare is continuously developing process and that the need of  “focus on patients” is critical for  the commercial success. However, the reality is that daily business pressures and deeply ingrained processes often subjugate patient centricity to a “plaque on the wall” in the legislative conference room. Many companies find it challenging to implement change and create a truly patient orientated organization . </a:t>
            </a:r>
          </a:p>
          <a:p>
            <a:r>
              <a:rPr lang="bg-BG" dirty="0"/>
              <a:t>Т</a:t>
            </a:r>
            <a:r>
              <a:rPr lang="en-US" dirty="0"/>
              <a:t>hat is why the management of Sting AD always finds the right way to ensure public health by implementing socially responsible marketing and expeditious logistics.</a:t>
            </a:r>
          </a:p>
          <a:p>
            <a:endParaRPr lang="en-US" dirty="0"/>
          </a:p>
          <a:p>
            <a:endParaRPr lang="en-US" dirty="0"/>
          </a:p>
          <a:p>
            <a:endParaRPr lang="en-US" dirty="0"/>
          </a:p>
          <a:p>
            <a:r>
              <a:rPr lang="en-US" dirty="0">
                <a:solidFill>
                  <a:srgbClr val="FFFF00"/>
                </a:solidFill>
                <a:latin typeface="Book Antiqua" panose="02040602050305030304" pitchFamily="18" charset="0"/>
              </a:rPr>
              <a:t>	</a:t>
            </a:r>
            <a:r>
              <a:rPr lang="en-US" i="1" dirty="0">
                <a:solidFill>
                  <a:srgbClr val="FFFF00"/>
                </a:solidFill>
                <a:latin typeface="Book Antiqua" panose="02040602050305030304" pitchFamily="18" charset="0"/>
              </a:rPr>
              <a:t>"Trade resists all winds, It defies even the most powerful storm</a:t>
            </a:r>
          </a:p>
          <a:p>
            <a:r>
              <a:rPr lang="en-US" i="1" dirty="0">
                <a:solidFill>
                  <a:srgbClr val="FFFF00"/>
                </a:solidFill>
                <a:latin typeface="Book Antiqua" panose="02040602050305030304" pitchFamily="18" charset="0"/>
              </a:rPr>
              <a:t> 						and enters in every area "</a:t>
            </a:r>
          </a:p>
          <a:p>
            <a:r>
              <a:rPr lang="en-US" i="1" dirty="0">
                <a:solidFill>
                  <a:srgbClr val="FFFF00"/>
                </a:solidFill>
                <a:latin typeface="Book Antiqua" panose="02040602050305030304" pitchFamily="18" charset="0"/>
              </a:rPr>
              <a:t>										</a:t>
            </a:r>
            <a:r>
              <a:rPr lang="en-US" dirty="0">
                <a:solidFill>
                  <a:srgbClr val="FFFF00"/>
                </a:solidFill>
                <a:latin typeface="Book Antiqua" panose="02040602050305030304" pitchFamily="18" charset="0"/>
              </a:rPr>
              <a:t>		George Bancroft</a:t>
            </a:r>
            <a:endParaRPr lang="bg-BG" dirty="0">
              <a:solidFill>
                <a:srgbClr val="FFFF00"/>
              </a:solidFill>
              <a:latin typeface="Book Antiqua" panose="02040602050305030304"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91098" y="2627697"/>
            <a:ext cx="3696101" cy="3080083"/>
          </a:xfrm>
          <a:prstGeom prst="ellipse">
            <a:avLst/>
          </a:prstGeom>
          <a:ln>
            <a:noFill/>
          </a:ln>
          <a:effectLst>
            <a:softEdge rad="112500"/>
          </a:effectLst>
        </p:spPr>
      </p:pic>
    </p:spTree>
    <p:extLst>
      <p:ext uri="{BB962C8B-B14F-4D97-AF65-F5344CB8AC3E}">
        <p14:creationId xmlns:p14="http://schemas.microsoft.com/office/powerpoint/2010/main" val="3398600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OUR MISSION</a:t>
            </a:r>
            <a:br>
              <a:rPr lang="en-US" dirty="0"/>
            </a:br>
            <a:br>
              <a:rPr lang="en-US" dirty="0"/>
            </a:br>
            <a:r>
              <a:rPr lang="en-US" sz="1800" i="1" dirty="0">
                <a:solidFill>
                  <a:schemeClr val="bg1">
                    <a:lumMod val="90000"/>
                    <a:lumOff val="10000"/>
                  </a:schemeClr>
                </a:solidFill>
              </a:rPr>
              <a:t>what  is  our  mission</a:t>
            </a:r>
            <a:r>
              <a:rPr lang="bg-BG" sz="1800" i="1" dirty="0">
                <a:solidFill>
                  <a:schemeClr val="bg1">
                    <a:lumMod val="90000"/>
                    <a:lumOff val="10000"/>
                  </a:schemeClr>
                </a:solidFill>
              </a:rPr>
              <a:t>?</a:t>
            </a:r>
            <a:br>
              <a:rPr lang="en-US" sz="1800" i="1" dirty="0">
                <a:solidFill>
                  <a:schemeClr val="bg1">
                    <a:lumMod val="90000"/>
                    <a:lumOff val="10000"/>
                  </a:schemeClr>
                </a:solidFill>
              </a:rPr>
            </a:br>
            <a:r>
              <a:rPr lang="en-US" sz="1800" i="1" dirty="0">
                <a:solidFill>
                  <a:schemeClr val="bg1">
                    <a:lumMod val="90000"/>
                    <a:lumOff val="10000"/>
                  </a:schemeClr>
                </a:solidFill>
              </a:rPr>
              <a:t>We  strive </a:t>
            </a:r>
            <a:r>
              <a:rPr lang="bg-BG" sz="1800" i="1" dirty="0">
                <a:solidFill>
                  <a:schemeClr val="bg1">
                    <a:lumMod val="90000"/>
                    <a:lumOff val="10000"/>
                  </a:schemeClr>
                </a:solidFill>
              </a:rPr>
              <a:t> </a:t>
            </a:r>
            <a:r>
              <a:rPr lang="en-US" sz="1800" i="1" dirty="0">
                <a:solidFill>
                  <a:schemeClr val="bg1">
                    <a:lumMod val="90000"/>
                    <a:lumOff val="10000"/>
                  </a:schemeClr>
                </a:solidFill>
              </a:rPr>
              <a:t>to</a:t>
            </a:r>
            <a:r>
              <a:rPr lang="bg-BG" sz="1800" i="1" dirty="0">
                <a:solidFill>
                  <a:schemeClr val="bg1">
                    <a:lumMod val="90000"/>
                    <a:lumOff val="10000"/>
                  </a:schemeClr>
                </a:solidFill>
              </a:rPr>
              <a:t> </a:t>
            </a:r>
            <a:r>
              <a:rPr lang="en-US" sz="1800" i="1" dirty="0">
                <a:solidFill>
                  <a:schemeClr val="bg1">
                    <a:lumMod val="90000"/>
                    <a:lumOff val="10000"/>
                  </a:schemeClr>
                </a:solidFill>
              </a:rPr>
              <a:t> achieve  and build</a:t>
            </a:r>
            <a:r>
              <a:rPr lang="bg-BG" sz="1800" i="1" dirty="0">
                <a:solidFill>
                  <a:schemeClr val="bg1">
                    <a:lumMod val="90000"/>
                    <a:lumOff val="10000"/>
                  </a:schemeClr>
                </a:solidFill>
              </a:rPr>
              <a:t> </a:t>
            </a:r>
            <a:r>
              <a:rPr lang="en-US" sz="1800" i="1" dirty="0">
                <a:solidFill>
                  <a:schemeClr val="bg1">
                    <a:lumMod val="90000"/>
                    <a:lumOff val="10000"/>
                  </a:schemeClr>
                </a:solidFill>
              </a:rPr>
              <a:t> with  customers ...</a:t>
            </a:r>
            <a:endParaRPr lang="bg-BG" sz="1800" i="1" dirty="0">
              <a:solidFill>
                <a:schemeClr val="bg1">
                  <a:lumMod val="90000"/>
                  <a:lumOff val="10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0483428"/>
              </p:ext>
            </p:extLst>
          </p:nvPr>
        </p:nvGraphicFramePr>
        <p:xfrm>
          <a:off x="1203325" y="2011363"/>
          <a:ext cx="9783763" cy="42068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12526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graphicEl>
                                              <a:dgm id="{47A5EB9F-14C3-4E40-95C6-9C825397A39E}"/>
                                            </p:graphicEl>
                                          </p:spTgt>
                                        </p:tgtEl>
                                        <p:attrNameLst>
                                          <p:attrName>style.visibility</p:attrName>
                                        </p:attrNameLst>
                                      </p:cBhvr>
                                      <p:to>
                                        <p:strVal val="visible"/>
                                      </p:to>
                                    </p:set>
                                    <p:animEffect transition="in" filter="wheel(1)">
                                      <p:cBhvr>
                                        <p:cTn id="7" dur="2000"/>
                                        <p:tgtEl>
                                          <p:spTgt spid="4">
                                            <p:graphicEl>
                                              <a:dgm id="{47A5EB9F-14C3-4E40-95C6-9C825397A39E}"/>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graphicEl>
                                              <a:dgm id="{7A05A34F-CD28-4DFF-8ACE-AC58434C685D}"/>
                                            </p:graphicEl>
                                          </p:spTgt>
                                        </p:tgtEl>
                                        <p:attrNameLst>
                                          <p:attrName>style.visibility</p:attrName>
                                        </p:attrNameLst>
                                      </p:cBhvr>
                                      <p:to>
                                        <p:strVal val="visible"/>
                                      </p:to>
                                    </p:set>
                                    <p:animEffect transition="in" filter="wheel(1)">
                                      <p:cBhvr>
                                        <p:cTn id="12" dur="2000"/>
                                        <p:tgtEl>
                                          <p:spTgt spid="4">
                                            <p:graphicEl>
                                              <a:dgm id="{7A05A34F-CD28-4DFF-8ACE-AC58434C685D}"/>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4">
                                            <p:graphicEl>
                                              <a:dgm id="{399D8E08-41B6-49A3-8F38-D9BD53988C3A}"/>
                                            </p:graphicEl>
                                          </p:spTgt>
                                        </p:tgtEl>
                                        <p:attrNameLst>
                                          <p:attrName>style.visibility</p:attrName>
                                        </p:attrNameLst>
                                      </p:cBhvr>
                                      <p:to>
                                        <p:strVal val="visible"/>
                                      </p:to>
                                    </p:set>
                                    <p:animEffect transition="in" filter="wheel(1)">
                                      <p:cBhvr>
                                        <p:cTn id="17" dur="2000"/>
                                        <p:tgtEl>
                                          <p:spTgt spid="4">
                                            <p:graphicEl>
                                              <a:dgm id="{399D8E08-41B6-49A3-8F38-D9BD53988C3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and more</a:t>
            </a:r>
            <a:r>
              <a:rPr lang="bg-BG" dirty="0"/>
              <a:t>…..</a:t>
            </a:r>
            <a:r>
              <a:rPr lang="en-US" dirty="0"/>
              <a:t> </a:t>
            </a:r>
            <a:r>
              <a:rPr lang="en-US" b="1" i="1" cap="none" dirty="0">
                <a:ln w="9525">
                  <a:solidFill>
                    <a:schemeClr val="bg1"/>
                  </a:solidFill>
                  <a:prstDash val="solid"/>
                </a:ln>
                <a:solidFill>
                  <a:schemeClr val="tx1"/>
                </a:solidFill>
                <a:effectLst>
                  <a:outerShdw blurRad="12700" dist="38100" dir="2700000" algn="tl" rotWithShape="0">
                    <a:schemeClr val="bg1">
                      <a:lumMod val="50000"/>
                    </a:schemeClr>
                  </a:outerShdw>
                </a:effectLst>
              </a:rPr>
              <a:t>we </a:t>
            </a:r>
            <a:r>
              <a:rPr lang="bg-BG" b="1" i="1" cap="none" dirty="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b="1" i="1" cap="none" dirty="0">
                <a:ln w="9525">
                  <a:solidFill>
                    <a:schemeClr val="bg1"/>
                  </a:solidFill>
                  <a:prstDash val="solid"/>
                </a:ln>
                <a:solidFill>
                  <a:schemeClr val="tx1"/>
                </a:solidFill>
                <a:effectLst>
                  <a:outerShdw blurRad="12700" dist="38100" dir="2700000" algn="tl" rotWithShape="0">
                    <a:schemeClr val="bg1">
                      <a:lumMod val="50000"/>
                    </a:schemeClr>
                  </a:outerShdw>
                </a:effectLst>
              </a:rPr>
              <a:t>strive</a:t>
            </a:r>
            <a:r>
              <a:rPr lang="bg-BG" b="1" i="1" cap="none" dirty="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b="1" i="1" cap="none" dirty="0">
                <a:ln w="9525">
                  <a:solidFill>
                    <a:schemeClr val="bg1"/>
                  </a:solidFill>
                  <a:prstDash val="solid"/>
                </a:ln>
                <a:solidFill>
                  <a:schemeClr val="tx1"/>
                </a:solidFill>
                <a:effectLst>
                  <a:outerShdw blurRad="12700" dist="38100" dir="2700000" algn="tl" rotWithShape="0">
                    <a:schemeClr val="bg1">
                      <a:lumMod val="50000"/>
                    </a:schemeClr>
                  </a:outerShdw>
                </a:effectLst>
              </a:rPr>
              <a:t> to </a:t>
            </a:r>
            <a:r>
              <a:rPr lang="bg-BG" dirty="0"/>
              <a:t>:</a:t>
            </a:r>
          </a:p>
        </p:txBody>
      </p:sp>
      <p:sp>
        <p:nvSpPr>
          <p:cNvPr id="3" name="Content Placeholder 2"/>
          <p:cNvSpPr>
            <a:spLocks noGrp="1"/>
          </p:cNvSpPr>
          <p:nvPr>
            <p:ph sz="half" idx="1"/>
          </p:nvPr>
        </p:nvSpPr>
        <p:spPr>
          <a:xfrm>
            <a:off x="897358" y="2437349"/>
            <a:ext cx="4850673" cy="4206240"/>
          </a:xfrm>
        </p:spPr>
        <p:txBody>
          <a:bodyPr>
            <a:normAutofit fontScale="92500" lnSpcReduction="10000"/>
          </a:bodyPr>
          <a:lstStyle/>
          <a:p>
            <a:r>
              <a:rPr lang="en-US" dirty="0">
                <a:ln w="0"/>
                <a:effectLst>
                  <a:outerShdw blurRad="38100" dist="19050" dir="2700000" algn="tl" rotWithShape="0">
                    <a:schemeClr val="dk1">
                      <a:alpha val="40000"/>
                    </a:schemeClr>
                  </a:outerShdw>
                </a:effectLst>
              </a:rPr>
              <a:t>respond  to the requirements and exceed the expectations of  our customers  in terms of quality and timely service.</a:t>
            </a:r>
          </a:p>
          <a:p>
            <a:r>
              <a:rPr lang="en-US" dirty="0">
                <a:ln w="0"/>
                <a:effectLst>
                  <a:outerShdw blurRad="38100" dist="19050" dir="2700000" algn="tl" rotWithShape="0">
                    <a:schemeClr val="dk1">
                      <a:alpha val="40000"/>
                    </a:schemeClr>
                  </a:outerShdw>
                </a:effectLst>
              </a:rPr>
              <a:t>guarantee the safety of the goods we offer, their identity, purity and quality.</a:t>
            </a:r>
          </a:p>
          <a:p>
            <a:r>
              <a:rPr lang="en-US" dirty="0">
                <a:ln w="0"/>
                <a:effectLst>
                  <a:outerShdw blurRad="38100" dist="19050" dir="2700000" algn="tl" rotWithShape="0">
                    <a:schemeClr val="dk1">
                      <a:alpha val="40000"/>
                    </a:schemeClr>
                  </a:outerShdw>
                </a:effectLst>
              </a:rPr>
              <a:t> provide flexibility in terms of economic conditions without degrading the quality of the service provided.</a:t>
            </a:r>
          </a:p>
          <a:p>
            <a:r>
              <a:rPr lang="en-US" dirty="0">
                <a:ln w="0"/>
                <a:effectLst>
                  <a:outerShdw blurRad="38100" dist="19050" dir="2700000" algn="tl" rotWithShape="0">
                    <a:schemeClr val="dk1">
                      <a:alpha val="40000"/>
                    </a:schemeClr>
                  </a:outerShdw>
                </a:effectLst>
              </a:rPr>
              <a:t>deepen the knowledge of our customers in the development of state of the art pharmacy by organizing seminars and scientific</a:t>
            </a:r>
            <a:r>
              <a:rPr lang="bg-BG" dirty="0">
                <a:ln w="0"/>
                <a:effectLst>
                  <a:outerShdw blurRad="38100" dist="19050" dir="2700000" algn="tl" rotWithShape="0">
                    <a:schemeClr val="dk1">
                      <a:alpha val="40000"/>
                    </a:schemeClr>
                  </a:outerShdw>
                </a:effectLst>
              </a:rPr>
              <a:t> </a:t>
            </a:r>
            <a:r>
              <a:rPr lang="en-US" dirty="0">
                <a:ln w="0"/>
                <a:effectLst>
                  <a:outerShdw blurRad="38100" dist="19050" dir="2700000" algn="tl" rotWithShape="0">
                    <a:schemeClr val="dk1">
                      <a:alpha val="40000"/>
                    </a:schemeClr>
                  </a:outerShdw>
                </a:effectLst>
              </a:rPr>
              <a:t>meetings.</a:t>
            </a:r>
          </a:p>
          <a:p>
            <a:endParaRPr lang="en-US" dirty="0">
              <a:ln w="0"/>
              <a:effectLst>
                <a:outerShdw blurRad="38100" dist="19050" dir="2700000" algn="tl" rotWithShape="0">
                  <a:schemeClr val="dk1">
                    <a:alpha val="40000"/>
                  </a:schemeClr>
                </a:outerShdw>
              </a:effectLst>
            </a:endParaRPr>
          </a:p>
          <a:p>
            <a:endParaRPr lang="en-US" dirty="0">
              <a:ln w="0"/>
              <a:effectLst>
                <a:outerShdw blurRad="38100" dist="19050" dir="2700000" algn="tl" rotWithShape="0">
                  <a:schemeClr val="dk1">
                    <a:alpha val="40000"/>
                  </a:schemeClr>
                </a:outerShdw>
              </a:effectLst>
            </a:endParaRPr>
          </a:p>
          <a:p>
            <a:endParaRPr lang="en-US" dirty="0"/>
          </a:p>
          <a:p>
            <a:endParaRPr lang="bg-BG" dirty="0"/>
          </a:p>
        </p:txBody>
      </p:sp>
      <p:sp>
        <p:nvSpPr>
          <p:cNvPr id="4" name="Content Placeholder 3"/>
          <p:cNvSpPr>
            <a:spLocks noGrp="1"/>
          </p:cNvSpPr>
          <p:nvPr>
            <p:ph sz="half" idx="2"/>
          </p:nvPr>
        </p:nvSpPr>
        <p:spPr>
          <a:xfrm>
            <a:off x="6285569" y="2437349"/>
            <a:ext cx="5761313" cy="4206240"/>
          </a:xfrm>
        </p:spPr>
        <p:txBody>
          <a:bodyPr>
            <a:normAutofit fontScale="92500" lnSpcReduction="10000"/>
          </a:bodyPr>
          <a:lstStyle/>
          <a:p>
            <a:r>
              <a:rPr lang="en-US" dirty="0"/>
              <a:t>improve the organization of work at STING AD by implementation of Integrated Management System. It includes the requirements of ISO 9001; ISO 13485 and ISO 27001, and the Guide to Good Distribution Practice from Directive 2001/83/EC.</a:t>
            </a:r>
          </a:p>
          <a:p>
            <a:r>
              <a:rPr lang="en-US" dirty="0"/>
              <a:t>establish a basis for a "risk-based thinking" and implement mechanisms for identifying hazards / opportunities in order to mitigate risks and exploit them.</a:t>
            </a:r>
          </a:p>
          <a:p>
            <a:r>
              <a:rPr lang="en-US" dirty="0"/>
              <a:t>strive for a leading position in the wholesale medicinal products, medical devices and consumables, sanitary-hygienic materials, food supplements and cosmetic products, observing the norms of national legislation and the recommendations of the European Union.</a:t>
            </a:r>
          </a:p>
          <a:p>
            <a:endParaRPr lang="bg-BG" dirty="0"/>
          </a:p>
        </p:txBody>
      </p:sp>
    </p:spTree>
    <p:extLst>
      <p:ext uri="{BB962C8B-B14F-4D97-AF65-F5344CB8AC3E}">
        <p14:creationId xmlns:p14="http://schemas.microsoft.com/office/powerpoint/2010/main" val="1676857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2919" y="284176"/>
            <a:ext cx="9784080" cy="1196281"/>
          </a:xfrm>
        </p:spPr>
        <p:txBody>
          <a:bodyPr/>
          <a:lstStyle/>
          <a:p>
            <a:r>
              <a:rPr lang="en-US" dirty="0"/>
              <a:t>profile</a:t>
            </a:r>
            <a:endParaRPr lang="bg-BG" dirty="0"/>
          </a:p>
        </p:txBody>
      </p:sp>
      <p:graphicFrame>
        <p:nvGraphicFramePr>
          <p:cNvPr id="4" name="Content Placeholder 3">
            <a:extLst>
              <a:ext uri="{FF2B5EF4-FFF2-40B4-BE49-F238E27FC236}">
                <a16:creationId xmlns:a16="http://schemas.microsoft.com/office/drawing/2014/main" id="{A362A098-8B59-43FC-BFD8-FA0ED0867B9D}"/>
              </a:ext>
            </a:extLst>
          </p:cNvPr>
          <p:cNvGraphicFramePr>
            <a:graphicFrameLocks noGrp="1"/>
          </p:cNvGraphicFramePr>
          <p:nvPr>
            <p:ph idx="1"/>
            <p:extLst>
              <p:ext uri="{D42A27DB-BD31-4B8C-83A1-F6EECF244321}">
                <p14:modId xmlns:p14="http://schemas.microsoft.com/office/powerpoint/2010/main" val="4209305045"/>
              </p:ext>
            </p:extLst>
          </p:nvPr>
        </p:nvGraphicFramePr>
        <p:xfrm>
          <a:off x="315310" y="1860331"/>
          <a:ext cx="11876690" cy="49976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08957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profile</a:t>
            </a:r>
            <a:endParaRPr lang="bg-BG" dirty="0"/>
          </a:p>
        </p:txBody>
      </p:sp>
      <p:graphicFrame>
        <p:nvGraphicFramePr>
          <p:cNvPr id="6" name="Diagram 5">
            <a:extLst>
              <a:ext uri="{FF2B5EF4-FFF2-40B4-BE49-F238E27FC236}">
                <a16:creationId xmlns:a16="http://schemas.microsoft.com/office/drawing/2014/main" id="{15151CA9-2FED-44AB-83C0-C7D8DEB41AE9}"/>
              </a:ext>
            </a:extLst>
          </p:cNvPr>
          <p:cNvGraphicFramePr/>
          <p:nvPr>
            <p:extLst>
              <p:ext uri="{D42A27DB-BD31-4B8C-83A1-F6EECF244321}">
                <p14:modId xmlns:p14="http://schemas.microsoft.com/office/powerpoint/2010/main" val="3179643103"/>
              </p:ext>
            </p:extLst>
          </p:nvPr>
        </p:nvGraphicFramePr>
        <p:xfrm>
          <a:off x="415035" y="1792936"/>
          <a:ext cx="6738325" cy="56323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Table 4">
            <a:extLst>
              <a:ext uri="{FF2B5EF4-FFF2-40B4-BE49-F238E27FC236}">
                <a16:creationId xmlns:a16="http://schemas.microsoft.com/office/drawing/2014/main" id="{1A7A0ADD-7D99-4661-81A4-9DA259F5E2FE}"/>
              </a:ext>
            </a:extLst>
          </p:cNvPr>
          <p:cNvGraphicFramePr>
            <a:graphicFrameLocks noGrp="1"/>
          </p:cNvGraphicFramePr>
          <p:nvPr>
            <p:extLst>
              <p:ext uri="{D42A27DB-BD31-4B8C-83A1-F6EECF244321}">
                <p14:modId xmlns:p14="http://schemas.microsoft.com/office/powerpoint/2010/main" val="3080725397"/>
              </p:ext>
            </p:extLst>
          </p:nvPr>
        </p:nvGraphicFramePr>
        <p:xfrm>
          <a:off x="7444674" y="4297534"/>
          <a:ext cx="4492591" cy="1920240"/>
        </p:xfrm>
        <a:graphic>
          <a:graphicData uri="http://schemas.openxmlformats.org/drawingml/2006/table">
            <a:tbl>
              <a:tblPr>
                <a:tableStyleId>{912C8C85-51F0-491E-9774-3900AFEF0FD7}</a:tableStyleId>
              </a:tblPr>
              <a:tblGrid>
                <a:gridCol w="1486519">
                  <a:extLst>
                    <a:ext uri="{9D8B030D-6E8A-4147-A177-3AD203B41FA5}">
                      <a16:colId xmlns:a16="http://schemas.microsoft.com/office/drawing/2014/main" val="3791062052"/>
                    </a:ext>
                  </a:extLst>
                </a:gridCol>
                <a:gridCol w="710226">
                  <a:extLst>
                    <a:ext uri="{9D8B030D-6E8A-4147-A177-3AD203B41FA5}">
                      <a16:colId xmlns:a16="http://schemas.microsoft.com/office/drawing/2014/main" val="1663782009"/>
                    </a:ext>
                  </a:extLst>
                </a:gridCol>
                <a:gridCol w="735001">
                  <a:extLst>
                    <a:ext uri="{9D8B030D-6E8A-4147-A177-3AD203B41FA5}">
                      <a16:colId xmlns:a16="http://schemas.microsoft.com/office/drawing/2014/main" val="3995526334"/>
                    </a:ext>
                  </a:extLst>
                </a:gridCol>
                <a:gridCol w="768035">
                  <a:extLst>
                    <a:ext uri="{9D8B030D-6E8A-4147-A177-3AD203B41FA5}">
                      <a16:colId xmlns:a16="http://schemas.microsoft.com/office/drawing/2014/main" val="2713141294"/>
                    </a:ext>
                  </a:extLst>
                </a:gridCol>
                <a:gridCol w="792810">
                  <a:extLst>
                    <a:ext uri="{9D8B030D-6E8A-4147-A177-3AD203B41FA5}">
                      <a16:colId xmlns:a16="http://schemas.microsoft.com/office/drawing/2014/main" val="3717934801"/>
                    </a:ext>
                  </a:extLst>
                </a:gridCol>
              </a:tblGrid>
              <a:tr h="601051">
                <a:tc gridSpan="5">
                  <a:txBody>
                    <a:bodyPr/>
                    <a:lstStyle/>
                    <a:p>
                      <a:pPr algn="l" fontAlgn="b"/>
                      <a:br>
                        <a:rPr lang="en-US" sz="1100" u="none" strike="noStrike" dirty="0">
                          <a:effectLst/>
                        </a:rPr>
                      </a:br>
                      <a:r>
                        <a:rPr lang="en-US" sz="1100" u="none" strike="noStrike" dirty="0">
                          <a:effectLst/>
                        </a:rPr>
                        <a:t>Date Value is May 2023</a:t>
                      </a:r>
                      <a:br>
                        <a:rPr lang="en-US" sz="1100" u="none" strike="noStrike" dirty="0">
                          <a:effectLst/>
                        </a:rPr>
                      </a:br>
                      <a:r>
                        <a:rPr lang="en-US" sz="1100" u="none" strike="noStrike" dirty="0">
                          <a:effectLst/>
                        </a:rPr>
                        <a:t>CHANNEL is RETAIL</a:t>
                      </a:r>
                      <a:br>
                        <a:rPr lang="en-US" sz="1100" u="none" strike="noStrike" dirty="0">
                          <a:effectLst/>
                        </a:rPr>
                      </a:br>
                      <a:r>
                        <a:rPr lang="en-US" sz="1100" u="none" strike="noStrike" dirty="0">
                          <a:effectLst/>
                        </a:rPr>
                        <a:t>Period is MTH</a:t>
                      </a:r>
                      <a:endParaRPr lang="en-US" sz="1100" b="0"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extLst>
                  <a:ext uri="{0D108BD9-81ED-4DB2-BD59-A6C34878D82A}">
                    <a16:rowId xmlns:a16="http://schemas.microsoft.com/office/drawing/2014/main" val="29921203"/>
                  </a:ext>
                </a:extLst>
              </a:tr>
              <a:tr h="168362">
                <a:tc>
                  <a:txBody>
                    <a:bodyPr/>
                    <a:lstStyle/>
                    <a:p>
                      <a:pPr algn="l" fontAlgn="b"/>
                      <a:endParaRPr lang="bg-BG"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bg-BG"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bg-BG"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bg-BG"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bg-BG"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92772398"/>
                  </a:ext>
                </a:extLst>
              </a:tr>
              <a:tr h="168362">
                <a:tc>
                  <a:txBody>
                    <a:bodyPr/>
                    <a:lstStyle/>
                    <a:p>
                      <a:pPr algn="l" fontAlgn="b"/>
                      <a:r>
                        <a:rPr lang="en-US" sz="1100" u="none" strike="noStrike" dirty="0">
                          <a:effectLst/>
                        </a:rPr>
                        <a:t>Wholesaler</a:t>
                      </a:r>
                      <a:endParaRPr lang="en-US" sz="1100" b="1" i="0" u="none" strike="noStrike" dirty="0">
                        <a:solidFill>
                          <a:srgbClr val="FFFFFF"/>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May Units</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May Value</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May Units%</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May Value%</a:t>
                      </a:r>
                      <a:endParaRPr lang="en-US" sz="1100" b="1" i="0" u="none" strike="noStrike">
                        <a:solidFill>
                          <a:srgbClr val="FFFFFF"/>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48229015"/>
                  </a:ext>
                </a:extLst>
              </a:tr>
              <a:tr h="168362">
                <a:tc>
                  <a:txBody>
                    <a:bodyPr/>
                    <a:lstStyle/>
                    <a:p>
                      <a:pPr algn="l" fontAlgn="b"/>
                      <a:r>
                        <a:rPr lang="en-US" sz="1100" u="none" strike="noStrike" dirty="0">
                          <a:effectLst/>
                        </a:rPr>
                        <a:t>Sting</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bg-BG" sz="1100" u="none" strike="noStrike">
                          <a:effectLst/>
                        </a:rPr>
                        <a:t>6 064 556</a:t>
                      </a:r>
                      <a:endParaRPr lang="bg-BG"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bg-BG" sz="1100" u="none" strike="noStrike">
                          <a:effectLst/>
                        </a:rPr>
                        <a:t>92 032 474</a:t>
                      </a:r>
                      <a:endParaRPr lang="bg-BG"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bg-BG" sz="1100" u="none" strike="noStrike">
                          <a:effectLst/>
                        </a:rPr>
                        <a:t>30.92%</a:t>
                      </a:r>
                      <a:endParaRPr lang="bg-BG"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bg-BG" sz="1100" u="none" strike="noStrike">
                          <a:effectLst/>
                        </a:rPr>
                        <a:t>28.97%</a:t>
                      </a:r>
                      <a:endParaRPr lang="bg-BG"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18727102"/>
                  </a:ext>
                </a:extLst>
              </a:tr>
              <a:tr h="168362">
                <a:tc>
                  <a:txBody>
                    <a:bodyPr/>
                    <a:lstStyle/>
                    <a:p>
                      <a:pPr algn="l" fontAlgn="b"/>
                      <a:r>
                        <a:rPr lang="en-US" sz="1100" u="none" strike="noStrike" dirty="0">
                          <a:effectLst/>
                        </a:rPr>
                        <a:t>Phoenix</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bg-BG" sz="1100" u="none" strike="noStrike">
                          <a:effectLst/>
                        </a:rPr>
                        <a:t>5 543 889</a:t>
                      </a:r>
                      <a:endParaRPr lang="bg-BG"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bg-BG" sz="1100" u="none" strike="noStrike">
                          <a:effectLst/>
                        </a:rPr>
                        <a:t>80 298 450</a:t>
                      </a:r>
                      <a:endParaRPr lang="bg-BG"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bg-BG" sz="1100" u="none" strike="noStrike">
                          <a:effectLst/>
                        </a:rPr>
                        <a:t>28.27%</a:t>
                      </a:r>
                      <a:endParaRPr lang="bg-BG"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bg-BG" sz="1100" u="none" strike="noStrike">
                          <a:effectLst/>
                        </a:rPr>
                        <a:t>25.28%</a:t>
                      </a:r>
                      <a:endParaRPr lang="bg-BG"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63840523"/>
                  </a:ext>
                </a:extLst>
              </a:tr>
              <a:tr h="168362">
                <a:tc>
                  <a:txBody>
                    <a:bodyPr/>
                    <a:lstStyle/>
                    <a:p>
                      <a:pPr algn="l" fontAlgn="b"/>
                      <a:r>
                        <a:rPr lang="en-US" sz="1100" u="none" strike="noStrike">
                          <a:effectLst/>
                        </a:rPr>
                        <a:t>Pharmnet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bg-BG" sz="1100" u="none" strike="noStrike">
                          <a:effectLst/>
                        </a:rPr>
                        <a:t>3 428 386</a:t>
                      </a:r>
                      <a:endParaRPr lang="bg-BG"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bg-BG" sz="1100" u="none" strike="noStrike">
                          <a:effectLst/>
                        </a:rPr>
                        <a:t>63 239 055</a:t>
                      </a:r>
                      <a:endParaRPr lang="bg-BG"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bg-BG" sz="1100" u="none" strike="noStrike">
                          <a:effectLst/>
                        </a:rPr>
                        <a:t>17.48%</a:t>
                      </a:r>
                      <a:endParaRPr lang="bg-BG"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bg-BG" sz="1100" u="none" strike="noStrike" dirty="0">
                          <a:effectLst/>
                        </a:rPr>
                        <a:t>19.91%</a:t>
                      </a:r>
                      <a:endParaRPr lang="bg-BG"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62441862"/>
                  </a:ext>
                </a:extLst>
              </a:tr>
              <a:tr h="168362">
                <a:tc>
                  <a:txBody>
                    <a:bodyPr/>
                    <a:lstStyle/>
                    <a:p>
                      <a:pPr algn="l" fontAlgn="b"/>
                      <a:r>
                        <a:rPr lang="en-US" sz="1100" u="none" strike="noStrike">
                          <a:effectLst/>
                        </a:rPr>
                        <a:t>Sopharma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bg-BG" sz="1100" u="none" strike="noStrike">
                          <a:effectLst/>
                        </a:rPr>
                        <a:t>3 440 655</a:t>
                      </a:r>
                      <a:endParaRPr lang="bg-BG"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bg-BG" sz="1100" u="none" strike="noStrike">
                          <a:effectLst/>
                        </a:rPr>
                        <a:t>58 595 654</a:t>
                      </a:r>
                      <a:endParaRPr lang="bg-BG"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bg-BG" sz="1100" u="none" strike="noStrike">
                          <a:effectLst/>
                        </a:rPr>
                        <a:t>17.54%</a:t>
                      </a:r>
                      <a:endParaRPr lang="bg-BG"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bg-BG" sz="1100" u="none" strike="noStrike">
                          <a:effectLst/>
                        </a:rPr>
                        <a:t>18.45%</a:t>
                      </a:r>
                      <a:endParaRPr lang="bg-BG"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27714353"/>
                  </a:ext>
                </a:extLst>
              </a:tr>
              <a:tr h="168362">
                <a:tc>
                  <a:txBody>
                    <a:bodyPr/>
                    <a:lstStyle/>
                    <a:p>
                      <a:pPr algn="l" fontAlgn="b"/>
                      <a:r>
                        <a:rPr lang="en-US" sz="1100" u="none" strike="noStrike">
                          <a:effectLst/>
                        </a:rPr>
                        <a:t>Other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bg-BG" sz="1100" u="none" strike="noStrike">
                          <a:effectLst/>
                        </a:rPr>
                        <a:t>426 395</a:t>
                      </a:r>
                      <a:endParaRPr lang="bg-BG"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bg-BG" sz="1100" u="none" strike="noStrike">
                          <a:effectLst/>
                        </a:rPr>
                        <a:t>12 724 761</a:t>
                      </a:r>
                      <a:endParaRPr lang="bg-BG"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bg-BG" sz="1100" u="none" strike="noStrike">
                          <a:effectLst/>
                        </a:rPr>
                        <a:t>2.17%</a:t>
                      </a:r>
                      <a:endParaRPr lang="bg-BG"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bg-BG" sz="1100" u="none" strike="noStrike" dirty="0">
                          <a:effectLst/>
                        </a:rPr>
                        <a:t>4.01%</a:t>
                      </a:r>
                      <a:endParaRPr lang="bg-BG"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90185844"/>
                  </a:ext>
                </a:extLst>
              </a:tr>
            </a:tbl>
          </a:graphicData>
        </a:graphic>
      </p:graphicFrame>
      <p:pic>
        <p:nvPicPr>
          <p:cNvPr id="8" name="Picture 7">
            <a:extLst>
              <a:ext uri="{FF2B5EF4-FFF2-40B4-BE49-F238E27FC236}">
                <a16:creationId xmlns:a16="http://schemas.microsoft.com/office/drawing/2014/main" id="{C7EA558E-4901-4EA5-89BF-822CD4F682AC}"/>
              </a:ext>
            </a:extLst>
          </p:cNvPr>
          <p:cNvPicPr>
            <a:picLocks noChangeAspect="1"/>
          </p:cNvPicPr>
          <p:nvPr/>
        </p:nvPicPr>
        <p:blipFill>
          <a:blip r:embed="rId7"/>
          <a:stretch>
            <a:fillRect/>
          </a:stretch>
        </p:blipFill>
        <p:spPr>
          <a:xfrm>
            <a:off x="11303731" y="6595008"/>
            <a:ext cx="729883" cy="131215"/>
          </a:xfrm>
          <a:prstGeom prst="rect">
            <a:avLst/>
          </a:prstGeom>
        </p:spPr>
      </p:pic>
    </p:spTree>
    <p:extLst>
      <p:ext uri="{BB962C8B-B14F-4D97-AF65-F5344CB8AC3E}">
        <p14:creationId xmlns:p14="http://schemas.microsoft.com/office/powerpoint/2010/main" val="1324359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2425890" y="1310456"/>
            <a:ext cx="7340220" cy="4237087"/>
          </a:xfrm>
          <a:prstGeom prst="rect">
            <a:avLst/>
          </a:prstGeom>
        </p:spPr>
      </p:pic>
      <p:sp>
        <p:nvSpPr>
          <p:cNvPr id="3" name="Rectangle 2"/>
          <p:cNvSpPr/>
          <p:nvPr/>
        </p:nvSpPr>
        <p:spPr>
          <a:xfrm>
            <a:off x="2425890" y="402502"/>
            <a:ext cx="8525691" cy="646331"/>
          </a:xfrm>
          <a:prstGeom prst="rect">
            <a:avLst/>
          </a:prstGeom>
        </p:spPr>
        <p:txBody>
          <a:bodyPr wrap="square">
            <a:spAutoFit/>
          </a:bodyPr>
          <a:lstStyle/>
          <a:p>
            <a:r>
              <a:rPr lang="en-US" dirty="0"/>
              <a:t>National Coverage - regional division of the territory serviced by STING AD warehouses</a:t>
            </a:r>
            <a:br>
              <a:rPr lang="en-US" dirty="0"/>
            </a:br>
            <a:endParaRPr lang="bg-BG" dirty="0"/>
          </a:p>
        </p:txBody>
      </p:sp>
    </p:spTree>
    <p:extLst>
      <p:ext uri="{BB962C8B-B14F-4D97-AF65-F5344CB8AC3E}">
        <p14:creationId xmlns:p14="http://schemas.microsoft.com/office/powerpoint/2010/main" val="2880796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a:t>
            </a:r>
            <a:br>
              <a:rPr lang="en-US" dirty="0"/>
            </a:br>
            <a:endParaRPr lang="bg-BG"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3647666157"/>
              </p:ext>
            </p:extLst>
          </p:nvPr>
        </p:nvGraphicFramePr>
        <p:xfrm>
          <a:off x="482138" y="1792936"/>
          <a:ext cx="5394960" cy="44249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Content Placeholder 5"/>
          <p:cNvGraphicFramePr>
            <a:graphicFrameLocks noGrp="1"/>
          </p:cNvGraphicFramePr>
          <p:nvPr>
            <p:ph sz="half" idx="2"/>
            <p:extLst>
              <p:ext uri="{D42A27DB-BD31-4B8C-83A1-F6EECF244321}">
                <p14:modId xmlns:p14="http://schemas.microsoft.com/office/powerpoint/2010/main" val="355762553"/>
              </p:ext>
            </p:extLst>
          </p:nvPr>
        </p:nvGraphicFramePr>
        <p:xfrm>
          <a:off x="6230938" y="2011363"/>
          <a:ext cx="4754562" cy="420687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83395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ECONOMIC FACTORS </a:t>
            </a:r>
            <a:br>
              <a:rPr lang="en-US" dirty="0"/>
            </a:br>
            <a:r>
              <a:rPr lang="en-US" dirty="0"/>
              <a:t>macro</a:t>
            </a:r>
            <a:r>
              <a:rPr lang="bg-BG" dirty="0"/>
              <a:t> </a:t>
            </a:r>
            <a:r>
              <a:rPr lang="en-US" dirty="0"/>
              <a:t> environment</a:t>
            </a:r>
            <a:endParaRPr lang="bg-BG" dirty="0"/>
          </a:p>
        </p:txBody>
      </p:sp>
      <p:sp>
        <p:nvSpPr>
          <p:cNvPr id="4" name="Content Placeholder 3"/>
          <p:cNvSpPr>
            <a:spLocks noGrp="1"/>
          </p:cNvSpPr>
          <p:nvPr>
            <p:ph sz="half" idx="2"/>
          </p:nvPr>
        </p:nvSpPr>
        <p:spPr>
          <a:xfrm>
            <a:off x="34835" y="2182230"/>
            <a:ext cx="6644640" cy="5156849"/>
          </a:xfrm>
          <a:ln>
            <a:solidFill>
              <a:schemeClr val="accent2">
                <a:lumMod val="75000"/>
              </a:schemeClr>
            </a:solidFill>
          </a:ln>
        </p:spPr>
        <p:txBody>
          <a:bodyPr>
            <a:normAutofit fontScale="70000" lnSpcReduction="20000"/>
          </a:bodyPr>
          <a:lstStyle/>
          <a:p>
            <a:r>
              <a:rPr lang="en-US" dirty="0"/>
              <a:t>The macroeconomic forecast of the Ministry of Finance predicts GDP growth of 1.8% in 2023 and reaching BGN 184.5 billion. In 2024, GDP growth will accelerate to 3.3%, and in 2025 expected to be 3.2%.</a:t>
            </a:r>
          </a:p>
          <a:p>
            <a:endParaRPr lang="en-US" dirty="0"/>
          </a:p>
          <a:p>
            <a:r>
              <a:rPr lang="en-US" dirty="0"/>
              <a:t>Expectations are that at the end of 2023, inflation will decrease to 5.6%, and the average annual rate will be 8.7%, which will be due to a significant reduction in the contributions of the groups of food and energy goods, which are expected to have a slight decline at the end of the year. In 2024, the forecast is that inflation will continue to slow down, reaching 3.2% at the end of the year, and the annual average - 3.8%. In 2025, the average annual inflation will continue to slow down to 2.8% respectively. Energy commodity prices will decline until the end of the forecast horizon.</a:t>
            </a:r>
          </a:p>
          <a:p>
            <a:r>
              <a:rPr lang="en-US" dirty="0"/>
              <a:t>Social-cultural factors have a significant impact on our activities. The main cultural values (literacy, low health culture, influences of media ads) have a constant impact, while the secondary values ones are more easily changed (for example high percentage of documents for temporary incapacity for work in line with the changing legalization ).</a:t>
            </a:r>
          </a:p>
          <a:p>
            <a:r>
              <a:rPr lang="en-US" dirty="0"/>
              <a:t>The demographic structure of the population is a primary factor in consumer preferences and product prices ... because in our country we have high morbidity and prevalence of chronic diseases, pensioners and the unemployed. The patients expect 100% coverage of medical services by the reimbursement system and free or low prices of medicinal products....</a:t>
            </a:r>
            <a:endParaRPr lang="bg-BG" dirty="0"/>
          </a:p>
        </p:txBody>
      </p:sp>
      <p:sp>
        <p:nvSpPr>
          <p:cNvPr id="6" name="Content Placeholder 5"/>
          <p:cNvSpPr>
            <a:spLocks noGrp="1"/>
          </p:cNvSpPr>
          <p:nvPr>
            <p:ph sz="quarter" idx="4"/>
          </p:nvPr>
        </p:nvSpPr>
        <p:spPr>
          <a:xfrm>
            <a:off x="6766561" y="2182230"/>
            <a:ext cx="5425439" cy="4737777"/>
          </a:xfrm>
          <a:ln>
            <a:solidFill>
              <a:schemeClr val="accent2">
                <a:lumMod val="75000"/>
              </a:schemeClr>
            </a:solidFill>
          </a:ln>
        </p:spPr>
        <p:txBody>
          <a:bodyPr>
            <a:normAutofit fontScale="70000" lnSpcReduction="20000"/>
          </a:bodyPr>
          <a:lstStyle/>
          <a:p>
            <a:pPr>
              <a:lnSpc>
                <a:spcPct val="100000"/>
              </a:lnSpc>
            </a:pPr>
            <a:r>
              <a:rPr lang="en-US" sz="2300" dirty="0"/>
              <a:t>The political and legislative environment is unstable and the factors,  related to this environment, are reflected in laws and other connected legal documents   for  regulation of business,  which has an international and internal  aspects and aims different goals….. for example, to protect production, vertical business structures, corporate interests.</a:t>
            </a:r>
          </a:p>
          <a:p>
            <a:pPr>
              <a:lnSpc>
                <a:spcPct val="100000"/>
              </a:lnSpc>
            </a:pPr>
            <a:r>
              <a:rPr lang="en-GB" sz="2300" dirty="0"/>
              <a:t>The innovation techno-informational environment and the acceleration of the scientific and technical achievements are the opportunity to use new technologies for improvement of the warehouses for storing goods.</a:t>
            </a:r>
          </a:p>
          <a:p>
            <a:pPr>
              <a:lnSpc>
                <a:spcPct val="100000"/>
              </a:lnSpc>
            </a:pPr>
            <a:r>
              <a:rPr lang="it-IT" sz="2300" dirty="0"/>
              <a:t>Social media forms  opinion in consumer !</a:t>
            </a:r>
          </a:p>
          <a:p>
            <a:r>
              <a:rPr lang="en-US" sz="2300" dirty="0"/>
              <a:t>The negative demographic trend is also related to the hiring  employees for the company's activities. .... high percentage  of  depopulated regions!</a:t>
            </a:r>
          </a:p>
          <a:p>
            <a:endParaRPr lang="en-US" sz="1700" dirty="0"/>
          </a:p>
          <a:p>
            <a:endParaRPr lang="en-US" dirty="0"/>
          </a:p>
          <a:p>
            <a:endParaRPr lang="en-US" dirty="0"/>
          </a:p>
          <a:p>
            <a:endParaRPr lang="en-US" dirty="0"/>
          </a:p>
        </p:txBody>
      </p:sp>
    </p:spTree>
    <p:extLst>
      <p:ext uri="{BB962C8B-B14F-4D97-AF65-F5344CB8AC3E}">
        <p14:creationId xmlns:p14="http://schemas.microsoft.com/office/powerpoint/2010/main" val="95189375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1000"/>
                                        <p:tgtEl>
                                          <p:spTgt spid="4">
                                            <p:bg/>
                                          </p:spTgt>
                                        </p:tgtEl>
                                      </p:cBhvr>
                                    </p:animEffect>
                                    <p:anim calcmode="lin" valueType="num">
                                      <p:cBhvr>
                                        <p:cTn id="8" dur="1000" fill="hold"/>
                                        <p:tgtEl>
                                          <p:spTgt spid="4">
                                            <p:bg/>
                                          </p:spTgt>
                                        </p:tgtEl>
                                        <p:attrNameLst>
                                          <p:attrName>ppt_x</p:attrName>
                                        </p:attrNameLst>
                                      </p:cBhvr>
                                      <p:tavLst>
                                        <p:tav tm="0">
                                          <p:val>
                                            <p:strVal val="#ppt_x"/>
                                          </p:val>
                                        </p:tav>
                                        <p:tav tm="100000">
                                          <p:val>
                                            <p:strVal val="#ppt_x"/>
                                          </p:val>
                                        </p:tav>
                                      </p:tavLst>
                                    </p:anim>
                                    <p:anim calcmode="lin" valueType="num">
                                      <p:cBhvr>
                                        <p:cTn id="9" dur="1000" fill="hold"/>
                                        <p:tgtEl>
                                          <p:spTgt spid="4">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bg/>
                                          </p:spTgt>
                                        </p:tgtEl>
                                        <p:attrNameLst>
                                          <p:attrName>style.visibility</p:attrName>
                                        </p:attrNameLst>
                                      </p:cBhvr>
                                      <p:to>
                                        <p:strVal val="visible"/>
                                      </p:to>
                                    </p:set>
                                    <p:animEffect transition="in" filter="fade">
                                      <p:cBhvr>
                                        <p:cTn id="14" dur="1000"/>
                                        <p:tgtEl>
                                          <p:spTgt spid="6">
                                            <p:bg/>
                                          </p:spTgt>
                                        </p:tgtEl>
                                      </p:cBhvr>
                                    </p:animEffect>
                                    <p:anim calcmode="lin" valueType="num">
                                      <p:cBhvr>
                                        <p:cTn id="15" dur="1000" fill="hold"/>
                                        <p:tgtEl>
                                          <p:spTgt spid="6">
                                            <p:bg/>
                                          </p:spTgt>
                                        </p:tgtEl>
                                        <p:attrNameLst>
                                          <p:attrName>ppt_x</p:attrName>
                                        </p:attrNameLst>
                                      </p:cBhvr>
                                      <p:tavLst>
                                        <p:tav tm="0">
                                          <p:val>
                                            <p:strVal val="#ppt_x"/>
                                          </p:val>
                                        </p:tav>
                                        <p:tav tm="100000">
                                          <p:val>
                                            <p:strVal val="#ppt_x"/>
                                          </p:val>
                                        </p:tav>
                                      </p:tavLst>
                                    </p:anim>
                                    <p:anim calcmode="lin" valueType="num">
                                      <p:cBhvr>
                                        <p:cTn id="16" dur="1000" fill="hold"/>
                                        <p:tgtEl>
                                          <p:spTgt spid="6">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Effect transition="in" filter="fade">
                                      <p:cBhvr>
                                        <p:cTn id="21" dur="1000"/>
                                        <p:tgtEl>
                                          <p:spTgt spid="6">
                                            <p:txEl>
                                              <p:pRg st="0" end="0"/>
                                            </p:txEl>
                                          </p:spTgt>
                                        </p:tgtEl>
                                      </p:cBhvr>
                                    </p:animEffect>
                                    <p:anim calcmode="lin" valueType="num">
                                      <p:cBhvr>
                                        <p:cTn id="22"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xEl>
                                              <p:pRg st="1" end="1"/>
                                            </p:txEl>
                                          </p:spTgt>
                                        </p:tgtEl>
                                        <p:attrNameLst>
                                          <p:attrName>style.visibility</p:attrName>
                                        </p:attrNameLst>
                                      </p:cBhvr>
                                      <p:to>
                                        <p:strVal val="visible"/>
                                      </p:to>
                                    </p:set>
                                    <p:animEffect transition="in" filter="fade">
                                      <p:cBhvr>
                                        <p:cTn id="28" dur="1000"/>
                                        <p:tgtEl>
                                          <p:spTgt spid="6">
                                            <p:txEl>
                                              <p:pRg st="1" end="1"/>
                                            </p:txEl>
                                          </p:spTgt>
                                        </p:tgtEl>
                                      </p:cBhvr>
                                    </p:animEffect>
                                    <p:anim calcmode="lin" valueType="num">
                                      <p:cBhvr>
                                        <p:cTn id="29"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animEffect transition="in" filter="fade">
                                      <p:cBhvr>
                                        <p:cTn id="35" dur="1000"/>
                                        <p:tgtEl>
                                          <p:spTgt spid="6">
                                            <p:txEl>
                                              <p:pRg st="2" end="2"/>
                                            </p:txEl>
                                          </p:spTgt>
                                        </p:tgtEl>
                                      </p:cBhvr>
                                    </p:animEffect>
                                    <p:anim calcmode="lin" valueType="num">
                                      <p:cBhvr>
                                        <p:cTn id="36"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6">
                                            <p:txEl>
                                              <p:pRg st="3" end="3"/>
                                            </p:txEl>
                                          </p:spTgt>
                                        </p:tgtEl>
                                        <p:attrNameLst>
                                          <p:attrName>style.visibility</p:attrName>
                                        </p:attrNameLst>
                                      </p:cBhvr>
                                      <p:to>
                                        <p:strVal val="visible"/>
                                      </p:to>
                                    </p:set>
                                    <p:animEffect transition="in" filter="fade">
                                      <p:cBhvr>
                                        <p:cTn id="42" dur="1000"/>
                                        <p:tgtEl>
                                          <p:spTgt spid="6">
                                            <p:txEl>
                                              <p:pRg st="3" end="3"/>
                                            </p:txEl>
                                          </p:spTgt>
                                        </p:tgtEl>
                                      </p:cBhvr>
                                    </p:animEffect>
                                    <p:anim calcmode="lin" valueType="num">
                                      <p:cBhvr>
                                        <p:cTn id="43"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6"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1365" y="197090"/>
            <a:ext cx="9784080" cy="1508760"/>
          </a:xfrm>
        </p:spPr>
        <p:txBody>
          <a:bodyPr/>
          <a:lstStyle/>
          <a:p>
            <a:r>
              <a:rPr lang="en-US" dirty="0"/>
              <a:t>Micro  environment</a:t>
            </a:r>
            <a:endParaRPr lang="bg-BG" dirty="0"/>
          </a:p>
        </p:txBody>
      </p:sp>
      <p:sp>
        <p:nvSpPr>
          <p:cNvPr id="3" name="Rectangle 2"/>
          <p:cNvSpPr/>
          <p:nvPr/>
        </p:nvSpPr>
        <p:spPr>
          <a:xfrm>
            <a:off x="232470" y="1758840"/>
            <a:ext cx="5799909" cy="4185761"/>
          </a:xfrm>
          <a:prstGeom prst="rect">
            <a:avLst/>
          </a:prstGeom>
        </p:spPr>
        <p:txBody>
          <a:bodyPr wrap="square">
            <a:spAutoFit/>
          </a:bodyPr>
          <a:lstStyle/>
          <a:p>
            <a:pPr marL="285750" indent="-285750">
              <a:buFont typeface="Arial" panose="020B0604020202020204" pitchFamily="34" charset="0"/>
              <a:buChar char="•"/>
            </a:pPr>
            <a:r>
              <a:rPr lang="en-US" sz="3600" dirty="0">
                <a:solidFill>
                  <a:srgbClr val="FFFF00"/>
                </a:solidFill>
                <a:latin typeface="arial" panose="020B0604020202020204" pitchFamily="34" charset="0"/>
              </a:rPr>
              <a:t>Customers:</a:t>
            </a:r>
          </a:p>
          <a:p>
            <a:pPr marL="342900" indent="-342900">
              <a:buFont typeface="+mj-lt"/>
              <a:buAutoNum type="arabicPeriod"/>
            </a:pPr>
            <a:endParaRPr lang="en-US" dirty="0">
              <a:solidFill>
                <a:srgbClr val="92D050"/>
              </a:solidFill>
            </a:endParaRPr>
          </a:p>
          <a:p>
            <a:pPr marL="342900" indent="-342900">
              <a:buFont typeface="+mj-lt"/>
              <a:buAutoNum type="arabicPeriod"/>
            </a:pPr>
            <a:r>
              <a:rPr lang="en-US" dirty="0">
                <a:solidFill>
                  <a:srgbClr val="92D050"/>
                </a:solidFill>
                <a:latin typeface="arial" panose="020B0604020202020204" pitchFamily="34" charset="0"/>
              </a:rPr>
              <a:t>PHARMACIES -  the most developing segment of the pharmaceutical market ! Two subjects determine  the dynamic of the market  - individual pharmacies and large chains of pharmacies …..</a:t>
            </a:r>
            <a:endParaRPr lang="bg-BG" dirty="0">
              <a:solidFill>
                <a:srgbClr val="92D050"/>
              </a:solidFill>
              <a:latin typeface="arial" panose="020B0604020202020204" pitchFamily="34" charset="0"/>
            </a:endParaRPr>
          </a:p>
          <a:p>
            <a:pPr marL="361950"/>
            <a:r>
              <a:rPr lang="en-US" dirty="0">
                <a:solidFill>
                  <a:srgbClr val="92D050"/>
                </a:solidFill>
                <a:latin typeface="arial" panose="020B0604020202020204" pitchFamily="34" charset="0"/>
              </a:rPr>
              <a:t>We observe </a:t>
            </a:r>
            <a:r>
              <a:rPr lang="en-US" sz="3200" b="1" dirty="0">
                <a:ln w="22225">
                  <a:solidFill>
                    <a:schemeClr val="accent2"/>
                  </a:solidFill>
                  <a:prstDash val="solid"/>
                </a:ln>
                <a:solidFill>
                  <a:schemeClr val="accent2">
                    <a:lumMod val="40000"/>
                    <a:lumOff val="60000"/>
                  </a:schemeClr>
                </a:solidFill>
                <a:latin typeface="arial" panose="020B0604020202020204" pitchFamily="34" charset="0"/>
              </a:rPr>
              <a:t>“Sifting”</a:t>
            </a:r>
            <a:r>
              <a:rPr lang="en-US" b="1" dirty="0">
                <a:ln w="22225">
                  <a:solidFill>
                    <a:schemeClr val="accent2"/>
                  </a:solidFill>
                  <a:prstDash val="solid"/>
                </a:ln>
                <a:solidFill>
                  <a:schemeClr val="accent2">
                    <a:lumMod val="40000"/>
                    <a:lumOff val="60000"/>
                  </a:schemeClr>
                </a:solidFill>
                <a:latin typeface="arial" panose="020B0604020202020204" pitchFamily="34" charset="0"/>
              </a:rPr>
              <a:t> </a:t>
            </a:r>
            <a:r>
              <a:rPr lang="en-US" dirty="0">
                <a:solidFill>
                  <a:srgbClr val="92D050"/>
                </a:solidFill>
                <a:latin typeface="arial" panose="020B0604020202020204" pitchFamily="34" charset="0"/>
              </a:rPr>
              <a:t>of individual pharmacies  which are undergone on restructure because of professional consultation and support from our side  </a:t>
            </a:r>
          </a:p>
          <a:p>
            <a:endParaRPr lang="bg-BG" dirty="0">
              <a:solidFill>
                <a:srgbClr val="92D050"/>
              </a:solidFill>
              <a:latin typeface="arial" panose="020B0604020202020204" pitchFamily="34" charset="0"/>
            </a:endParaRPr>
          </a:p>
          <a:p>
            <a:pPr marL="342900" indent="-342900">
              <a:buAutoNum type="arabicPeriod" startAt="2"/>
            </a:pPr>
            <a:r>
              <a:rPr lang="en-US" dirty="0">
                <a:solidFill>
                  <a:srgbClr val="92D050"/>
                </a:solidFill>
                <a:latin typeface="arial" panose="020B0604020202020204" pitchFamily="34" charset="0"/>
              </a:rPr>
              <a:t>DROGERIES .......</a:t>
            </a:r>
            <a:endParaRPr lang="en-US" dirty="0">
              <a:solidFill>
                <a:srgbClr val="92D050"/>
              </a:solidFill>
            </a:endParaRPr>
          </a:p>
          <a:p>
            <a:pPr marL="342900" indent="-342900">
              <a:buAutoNum type="arabicPeriod" startAt="2"/>
            </a:pPr>
            <a:r>
              <a:rPr lang="en-US" dirty="0">
                <a:solidFill>
                  <a:srgbClr val="92D050"/>
                </a:solidFill>
                <a:latin typeface="arial" panose="020B0604020202020204" pitchFamily="34" charset="0"/>
              </a:rPr>
              <a:t>HOSPITALS (private, state) ?!</a:t>
            </a:r>
            <a:endParaRPr lang="bg-BG" dirty="0">
              <a:solidFill>
                <a:srgbClr val="92D050"/>
              </a:solidFill>
            </a:endParaRPr>
          </a:p>
        </p:txBody>
      </p:sp>
      <p:graphicFrame>
        <p:nvGraphicFramePr>
          <p:cNvPr id="10" name="Chart 9"/>
          <p:cNvGraphicFramePr/>
          <p:nvPr>
            <p:extLst>
              <p:ext uri="{D42A27DB-BD31-4B8C-83A1-F6EECF244321}">
                <p14:modId xmlns:p14="http://schemas.microsoft.com/office/powerpoint/2010/main" val="178436702"/>
              </p:ext>
            </p:extLst>
          </p:nvPr>
        </p:nvGraphicFramePr>
        <p:xfrm>
          <a:off x="6096000" y="1317521"/>
          <a:ext cx="5456903" cy="540774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82997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graphicEl>
                                              <a:chart seriesIdx="-3" categoryIdx="-3" bldStep="gridLegend"/>
                                            </p:graphicEl>
                                          </p:spTgt>
                                        </p:tgtEl>
                                        <p:attrNameLst>
                                          <p:attrName>style.visibility</p:attrName>
                                        </p:attrNameLst>
                                      </p:cBhvr>
                                      <p:to>
                                        <p:strVal val="visible"/>
                                      </p:to>
                                    </p:set>
                                    <p:animEffect transition="in" filter="fade">
                                      <p:cBhvr>
                                        <p:cTn id="7" dur="1000"/>
                                        <p:tgtEl>
                                          <p:spTgt spid="10">
                                            <p:graphicEl>
                                              <a:chart seriesIdx="-3" categoryIdx="-3" bldStep="gridLegend"/>
                                            </p:graphicEl>
                                          </p:spTgt>
                                        </p:tgtEl>
                                      </p:cBhvr>
                                    </p:animEffect>
                                    <p:anim calcmode="lin" valueType="num">
                                      <p:cBhvr>
                                        <p:cTn id="8" dur="1000" fill="hold"/>
                                        <p:tgtEl>
                                          <p:spTgt spid="10">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p:cTn id="9" dur="1000" fill="hold"/>
                                        <p:tgtEl>
                                          <p:spTgt spid="10">
                                            <p:graphicEl>
                                              <a:chart seriesIdx="-3" categoryIdx="-3" bldStep="gridLegend"/>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graphicEl>
                                              <a:chart seriesIdx="-4" categoryIdx="0" bldStep="category"/>
                                            </p:graphicEl>
                                          </p:spTgt>
                                        </p:tgtEl>
                                        <p:attrNameLst>
                                          <p:attrName>style.visibility</p:attrName>
                                        </p:attrNameLst>
                                      </p:cBhvr>
                                      <p:to>
                                        <p:strVal val="visible"/>
                                      </p:to>
                                    </p:set>
                                    <p:animEffect transition="in" filter="fade">
                                      <p:cBhvr>
                                        <p:cTn id="14" dur="1000"/>
                                        <p:tgtEl>
                                          <p:spTgt spid="10">
                                            <p:graphicEl>
                                              <a:chart seriesIdx="-4" categoryIdx="0" bldStep="category"/>
                                            </p:graphicEl>
                                          </p:spTgt>
                                        </p:tgtEl>
                                      </p:cBhvr>
                                    </p:animEffect>
                                    <p:anim calcmode="lin" valueType="num">
                                      <p:cBhvr>
                                        <p:cTn id="15" dur="1000" fill="hold"/>
                                        <p:tgtEl>
                                          <p:spTgt spid="10">
                                            <p:graphicEl>
                                              <a:chart seriesIdx="-4" categoryIdx="0" bldStep="category"/>
                                            </p:graphicEl>
                                          </p:spTgt>
                                        </p:tgtEl>
                                        <p:attrNameLst>
                                          <p:attrName>ppt_x</p:attrName>
                                        </p:attrNameLst>
                                      </p:cBhvr>
                                      <p:tavLst>
                                        <p:tav tm="0">
                                          <p:val>
                                            <p:strVal val="#ppt_x"/>
                                          </p:val>
                                        </p:tav>
                                        <p:tav tm="100000">
                                          <p:val>
                                            <p:strVal val="#ppt_x"/>
                                          </p:val>
                                        </p:tav>
                                      </p:tavLst>
                                    </p:anim>
                                    <p:anim calcmode="lin" valueType="num">
                                      <p:cBhvr>
                                        <p:cTn id="16" dur="1000" fill="hold"/>
                                        <p:tgtEl>
                                          <p:spTgt spid="10">
                                            <p:graphicEl>
                                              <a:chart seriesIdx="-4" categoryIdx="0" bldStep="category"/>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graphicEl>
                                              <a:chart seriesIdx="-4" categoryIdx="1" bldStep="category"/>
                                            </p:graphicEl>
                                          </p:spTgt>
                                        </p:tgtEl>
                                        <p:attrNameLst>
                                          <p:attrName>style.visibility</p:attrName>
                                        </p:attrNameLst>
                                      </p:cBhvr>
                                      <p:to>
                                        <p:strVal val="visible"/>
                                      </p:to>
                                    </p:set>
                                    <p:animEffect transition="in" filter="fade">
                                      <p:cBhvr>
                                        <p:cTn id="21" dur="1000"/>
                                        <p:tgtEl>
                                          <p:spTgt spid="10">
                                            <p:graphicEl>
                                              <a:chart seriesIdx="-4" categoryIdx="1" bldStep="category"/>
                                            </p:graphicEl>
                                          </p:spTgt>
                                        </p:tgtEl>
                                      </p:cBhvr>
                                    </p:animEffect>
                                    <p:anim calcmode="lin" valueType="num">
                                      <p:cBhvr>
                                        <p:cTn id="22" dur="1000" fill="hold"/>
                                        <p:tgtEl>
                                          <p:spTgt spid="10">
                                            <p:graphicEl>
                                              <a:chart seriesIdx="-4" categoryIdx="1" bldStep="category"/>
                                            </p:graphicEl>
                                          </p:spTgt>
                                        </p:tgtEl>
                                        <p:attrNameLst>
                                          <p:attrName>ppt_x</p:attrName>
                                        </p:attrNameLst>
                                      </p:cBhvr>
                                      <p:tavLst>
                                        <p:tav tm="0">
                                          <p:val>
                                            <p:strVal val="#ppt_x"/>
                                          </p:val>
                                        </p:tav>
                                        <p:tav tm="100000">
                                          <p:val>
                                            <p:strVal val="#ppt_x"/>
                                          </p:val>
                                        </p:tav>
                                      </p:tavLst>
                                    </p:anim>
                                    <p:anim calcmode="lin" valueType="num">
                                      <p:cBhvr>
                                        <p:cTn id="23" dur="1000" fill="hold"/>
                                        <p:tgtEl>
                                          <p:spTgt spid="10">
                                            <p:graphicEl>
                                              <a:chart seriesIdx="-4" categoryIdx="1" bldStep="category"/>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
                                            <p:graphicEl>
                                              <a:chart seriesIdx="-4" categoryIdx="2" bldStep="category"/>
                                            </p:graphicEl>
                                          </p:spTgt>
                                        </p:tgtEl>
                                        <p:attrNameLst>
                                          <p:attrName>style.visibility</p:attrName>
                                        </p:attrNameLst>
                                      </p:cBhvr>
                                      <p:to>
                                        <p:strVal val="visible"/>
                                      </p:to>
                                    </p:set>
                                    <p:animEffect transition="in" filter="fade">
                                      <p:cBhvr>
                                        <p:cTn id="28" dur="1000"/>
                                        <p:tgtEl>
                                          <p:spTgt spid="10">
                                            <p:graphicEl>
                                              <a:chart seriesIdx="-4" categoryIdx="2" bldStep="category"/>
                                            </p:graphicEl>
                                          </p:spTgt>
                                        </p:tgtEl>
                                      </p:cBhvr>
                                    </p:animEffect>
                                    <p:anim calcmode="lin" valueType="num">
                                      <p:cBhvr>
                                        <p:cTn id="29" dur="1000" fill="hold"/>
                                        <p:tgtEl>
                                          <p:spTgt spid="10">
                                            <p:graphicEl>
                                              <a:chart seriesIdx="-4" categoryIdx="2" bldStep="category"/>
                                            </p:graphicEl>
                                          </p:spTgt>
                                        </p:tgtEl>
                                        <p:attrNameLst>
                                          <p:attrName>ppt_x</p:attrName>
                                        </p:attrNameLst>
                                      </p:cBhvr>
                                      <p:tavLst>
                                        <p:tav tm="0">
                                          <p:val>
                                            <p:strVal val="#ppt_x"/>
                                          </p:val>
                                        </p:tav>
                                        <p:tav tm="100000">
                                          <p:val>
                                            <p:strVal val="#ppt_x"/>
                                          </p:val>
                                        </p:tav>
                                      </p:tavLst>
                                    </p:anim>
                                    <p:anim calcmode="lin" valueType="num">
                                      <p:cBhvr>
                                        <p:cTn id="30" dur="1000" fill="hold"/>
                                        <p:tgtEl>
                                          <p:spTgt spid="10">
                                            <p:graphicEl>
                                              <a:chart seriesIdx="-4" categoryIdx="2" bldStep="category"/>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graphicEl>
                                              <a:chart seriesIdx="-4" categoryIdx="3" bldStep="category"/>
                                            </p:graphicEl>
                                          </p:spTgt>
                                        </p:tgtEl>
                                        <p:attrNameLst>
                                          <p:attrName>style.visibility</p:attrName>
                                        </p:attrNameLst>
                                      </p:cBhvr>
                                      <p:to>
                                        <p:strVal val="visible"/>
                                      </p:to>
                                    </p:set>
                                    <p:animEffect transition="in" filter="fade">
                                      <p:cBhvr>
                                        <p:cTn id="35" dur="1000"/>
                                        <p:tgtEl>
                                          <p:spTgt spid="10">
                                            <p:graphicEl>
                                              <a:chart seriesIdx="-4" categoryIdx="3" bldStep="category"/>
                                            </p:graphicEl>
                                          </p:spTgt>
                                        </p:tgtEl>
                                      </p:cBhvr>
                                    </p:animEffect>
                                    <p:anim calcmode="lin" valueType="num">
                                      <p:cBhvr>
                                        <p:cTn id="36" dur="1000" fill="hold"/>
                                        <p:tgtEl>
                                          <p:spTgt spid="10">
                                            <p:graphicEl>
                                              <a:chart seriesIdx="-4" categoryIdx="3" bldStep="category"/>
                                            </p:graphicEl>
                                          </p:spTgt>
                                        </p:tgtEl>
                                        <p:attrNameLst>
                                          <p:attrName>ppt_x</p:attrName>
                                        </p:attrNameLst>
                                      </p:cBhvr>
                                      <p:tavLst>
                                        <p:tav tm="0">
                                          <p:val>
                                            <p:strVal val="#ppt_x"/>
                                          </p:val>
                                        </p:tav>
                                        <p:tav tm="100000">
                                          <p:val>
                                            <p:strVal val="#ppt_x"/>
                                          </p:val>
                                        </p:tav>
                                      </p:tavLst>
                                    </p:anim>
                                    <p:anim calcmode="lin" valueType="num">
                                      <p:cBhvr>
                                        <p:cTn id="37" dur="1000" fill="hold"/>
                                        <p:tgtEl>
                                          <p:spTgt spid="10">
                                            <p:graphicEl>
                                              <a:chart seriesIdx="-4" categoryIdx="3" bldStep="category"/>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0">
                                            <p:graphicEl>
                                              <a:chart seriesIdx="-4" categoryIdx="4" bldStep="category"/>
                                            </p:graphicEl>
                                          </p:spTgt>
                                        </p:tgtEl>
                                        <p:attrNameLst>
                                          <p:attrName>style.visibility</p:attrName>
                                        </p:attrNameLst>
                                      </p:cBhvr>
                                      <p:to>
                                        <p:strVal val="visible"/>
                                      </p:to>
                                    </p:set>
                                    <p:animEffect transition="in" filter="fade">
                                      <p:cBhvr>
                                        <p:cTn id="42" dur="1000"/>
                                        <p:tgtEl>
                                          <p:spTgt spid="10">
                                            <p:graphicEl>
                                              <a:chart seriesIdx="-4" categoryIdx="4" bldStep="category"/>
                                            </p:graphicEl>
                                          </p:spTgt>
                                        </p:tgtEl>
                                      </p:cBhvr>
                                    </p:animEffect>
                                    <p:anim calcmode="lin" valueType="num">
                                      <p:cBhvr>
                                        <p:cTn id="43" dur="1000" fill="hold"/>
                                        <p:tgtEl>
                                          <p:spTgt spid="10">
                                            <p:graphicEl>
                                              <a:chart seriesIdx="-4" categoryIdx="4" bldStep="category"/>
                                            </p:graphicEl>
                                          </p:spTgt>
                                        </p:tgtEl>
                                        <p:attrNameLst>
                                          <p:attrName>ppt_x</p:attrName>
                                        </p:attrNameLst>
                                      </p:cBhvr>
                                      <p:tavLst>
                                        <p:tav tm="0">
                                          <p:val>
                                            <p:strVal val="#ppt_x"/>
                                          </p:val>
                                        </p:tav>
                                        <p:tav tm="100000">
                                          <p:val>
                                            <p:strVal val="#ppt_x"/>
                                          </p:val>
                                        </p:tav>
                                      </p:tavLst>
                                    </p:anim>
                                    <p:anim calcmode="lin" valueType="num">
                                      <p:cBhvr>
                                        <p:cTn id="44" dur="1000" fill="hold"/>
                                        <p:tgtEl>
                                          <p:spTgt spid="10">
                                            <p:graphicEl>
                                              <a:chart seriesIdx="-4" categoryIdx="4" bldStep="category"/>
                                            </p:graphic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3" end="3"/>
                                            </p:txEl>
                                          </p:spTgt>
                                        </p:tgtEl>
                                        <p:attrNameLst>
                                          <p:attrName>style.visibility</p:attrName>
                                        </p:attrNameLst>
                                      </p:cBhvr>
                                      <p:to>
                                        <p:strVal val="visible"/>
                                      </p:to>
                                    </p:set>
                                    <p:animEffect transition="in" filter="fade">
                                      <p:cBhvr>
                                        <p:cTn id="49" dur="1000"/>
                                        <p:tgtEl>
                                          <p:spTgt spid="3">
                                            <p:txEl>
                                              <p:pRg st="3" end="3"/>
                                            </p:txEl>
                                          </p:spTgt>
                                        </p:tgtEl>
                                      </p:cBhvr>
                                    </p:animEffect>
                                    <p:anim calcmode="lin" valueType="num">
                                      <p:cBhvr>
                                        <p:cTn id="5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Sub>
          <a:bldChart bld="category"/>
        </p:bldSub>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606060"/>
      </a:dk2>
      <a:lt2>
        <a:srgbClr val="EDEDED"/>
      </a:lt2>
      <a:accent1>
        <a:srgbClr val="FFC000"/>
      </a:accent1>
      <a:accent2>
        <a:srgbClr val="A5D028"/>
      </a:accent2>
      <a:accent3>
        <a:srgbClr val="0CC978"/>
      </a:accent3>
      <a:accent4>
        <a:srgbClr val="099BDD"/>
      </a:accent4>
      <a:accent5>
        <a:srgbClr val="47BFCD"/>
      </a:accent5>
      <a:accent6>
        <a:srgbClr val="DD7C15"/>
      </a:accent6>
      <a:hlink>
        <a:srgbClr val="FF9933"/>
      </a:hlink>
      <a:folHlink>
        <a:srgbClr val="B2B2B2"/>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1D2DA32-AC8B-4194-BF85-FF4A5B40EB5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Banded</Template>
  <TotalTime>5839</TotalTime>
  <Words>1719</Words>
  <Application>Microsoft Office PowerPoint</Application>
  <PresentationFormat>Widescreen</PresentationFormat>
  <Paragraphs>121</Paragraphs>
  <Slides>13</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Arial</vt:lpstr>
      <vt:lpstr>Bahnschrift Light</vt:lpstr>
      <vt:lpstr>Book Antiqua</vt:lpstr>
      <vt:lpstr>Calibri</vt:lpstr>
      <vt:lpstr>Corbel</vt:lpstr>
      <vt:lpstr>Wingdings</vt:lpstr>
      <vt:lpstr>Banded</vt:lpstr>
      <vt:lpstr>Sting  ad 30 years of history</vt:lpstr>
      <vt:lpstr>OUR MISSION  what  is  our  mission? We  strive  to  achieve  and build  with  customers ...</vt:lpstr>
      <vt:lpstr>and more….. we  strive  to :</vt:lpstr>
      <vt:lpstr>profile</vt:lpstr>
      <vt:lpstr>profile</vt:lpstr>
      <vt:lpstr>PowerPoint Presentation</vt:lpstr>
      <vt:lpstr>OBJECTIVE </vt:lpstr>
      <vt:lpstr>ECONOMIC FACTORS  macro  environment</vt:lpstr>
      <vt:lpstr>Micro  environment</vt:lpstr>
      <vt:lpstr>Micro environment</vt:lpstr>
      <vt:lpstr>Pharma Marketing</vt:lpstr>
      <vt:lpstr>Activities</vt:lpstr>
      <vt:lpstr>FUTURE   GROWTH … ANALYSIS  AND  THE  NEED  FOR  BALANCE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Sting ad</dc:title>
  <dc:creator>Manager3</dc:creator>
  <cp:lastModifiedBy>Manager3</cp:lastModifiedBy>
  <cp:revision>99</cp:revision>
  <dcterms:created xsi:type="dcterms:W3CDTF">2018-02-16T16:57:02Z</dcterms:created>
  <dcterms:modified xsi:type="dcterms:W3CDTF">2023-07-04T10:09:28Z</dcterms:modified>
</cp:coreProperties>
</file>