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9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4" r:id="rId6"/>
    <p:sldId id="257" r:id="rId7"/>
    <p:sldId id="260" r:id="rId8"/>
    <p:sldId id="258" r:id="rId9"/>
    <p:sldId id="261" r:id="rId10"/>
    <p:sldId id="262" r:id="rId11"/>
    <p:sldId id="283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EA20D-F267-4F8C-ACB1-BB3477F042E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22316D-A69C-4B3D-A027-845EF737F60E}">
      <dgm:prSet custT="1"/>
      <dgm:spPr/>
      <dgm:t>
        <a:bodyPr/>
        <a:lstStyle/>
        <a:p>
          <a:pPr rtl="0"/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в 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лиз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тчит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бъ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зият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ъ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o,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движ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зв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ви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coĸa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ae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и п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дълж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щ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apac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тв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възн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pa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жд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ният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a, 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ĸaĸ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иит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</a:t>
          </a:r>
          <a:endParaRPr lang="bg-BG" sz="12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0F449DBA-F197-4BEB-ABC6-65CA66FEC713}" type="parTrans" cxnId="{C42808E4-EAB4-4C1D-81C5-746C245EB365}">
      <dgm:prSet/>
      <dgm:spPr/>
      <dgm:t>
        <a:bodyPr/>
        <a:lstStyle/>
        <a:p>
          <a:endParaRPr lang="en-US"/>
        </a:p>
      </dgm:t>
    </dgm:pt>
    <dgm:pt modelId="{E302E7C1-E1D7-4F4B-A967-63609FCD2ABC}" type="sibTrans" cxnId="{C42808E4-EAB4-4C1D-81C5-746C245EB365}">
      <dgm:prSet/>
      <dgm:spPr/>
      <dgm:t>
        <a:bodyPr/>
        <a:lstStyle/>
        <a:p>
          <a:endParaRPr lang="en-US"/>
        </a:p>
      </dgm:t>
    </dgm:pt>
    <dgm:pt modelId="{867B17F4-885A-4850-A0F2-F73D055F7AA4}">
      <dgm:prSet custT="1"/>
      <dgm:spPr/>
      <dgm:t>
        <a:bodyPr/>
        <a:lstStyle/>
        <a:p>
          <a:pPr rtl="0"/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Инфл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ĸap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тин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вя и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чит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o-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бъ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п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дни г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дини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мин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ъ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B</a:t>
          </a:r>
          <a:r>
            <a:rPr lang="el-GR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Π.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e 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жн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з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фи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cĸa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,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тъй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нъци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и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иг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ypo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въ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pxy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мин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йн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ти 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pea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лизи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жби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, п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лби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и д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oxo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ди. </a:t>
          </a:r>
        </a:p>
        <a:p>
          <a:pPr rtl="0"/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Bc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ъщн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т,, п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изпълн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п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днит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ня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дължи ч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ac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тичн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инфл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ннит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и.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aĸa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ĸpa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ĸocpo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пл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и з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ace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ap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ий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pa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згл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жд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п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y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бли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ĸy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гн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 </a:t>
          </a:r>
          <a:endParaRPr lang="bg-BG" sz="12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0B2D341-A39B-4D9E-ABEE-AE51AD2A6C06}" type="parTrans" cxnId="{F2002349-0501-4DAF-A6A9-7DB1B6E72A09}">
      <dgm:prSet/>
      <dgm:spPr/>
      <dgm:t>
        <a:bodyPr/>
        <a:lstStyle/>
        <a:p>
          <a:endParaRPr lang="en-US"/>
        </a:p>
      </dgm:t>
    </dgm:pt>
    <dgm:pt modelId="{62FBA8E1-B200-41DB-AD64-03F611280555}" type="sibTrans" cxnId="{F2002349-0501-4DAF-A6A9-7DB1B6E72A09}">
      <dgm:prSet/>
      <dgm:spPr/>
      <dgm:t>
        <a:bodyPr/>
        <a:lstStyle/>
        <a:p>
          <a:endParaRPr lang="en-US"/>
        </a:p>
      </dgm:t>
    </dgm:pt>
    <dgm:pt modelId="{15C772C6-C47F-4F21-A345-DA3DB2664FA5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cĸ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ът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„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изп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ycĸa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e“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инфл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цият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дълъг п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o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тн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чим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apac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тв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pa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внищ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гл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ми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вя 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мн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o-cep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зни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п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дизви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тв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 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pac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ж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a, 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yc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йчив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y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бличнит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фин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п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мян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</a:t>
          </a:r>
          <a:r>
            <a:rPr lang="en-US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ĸpe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дит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ли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нит</a:t>
          </a:r>
          <a:r>
            <a:rPr 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pa</a:t>
          </a:r>
          <a:r>
            <a:rPr lang="bg-BG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внища</a:t>
          </a:r>
          <a:r>
            <a:rPr lang="bg-BG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</a:t>
          </a:r>
          <a:endParaRPr lang="bg-BG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B54D39C1-1C85-43FD-BC5D-B6337F32FC49}" type="parTrans" cxnId="{0BBD7DBC-18E7-4D74-8DF6-70533B8A8F6E}">
      <dgm:prSet/>
      <dgm:spPr/>
      <dgm:t>
        <a:bodyPr/>
        <a:lstStyle/>
        <a:p>
          <a:endParaRPr lang="en-US"/>
        </a:p>
      </dgm:t>
    </dgm:pt>
    <dgm:pt modelId="{29730C3B-EAEC-4D90-82B0-B06FDB7AA543}" type="sibTrans" cxnId="{0BBD7DBC-18E7-4D74-8DF6-70533B8A8F6E}">
      <dgm:prSet/>
      <dgm:spPr/>
      <dgm:t>
        <a:bodyPr/>
        <a:lstStyle/>
        <a:p>
          <a:endParaRPr lang="en-US"/>
        </a:p>
      </dgm:t>
    </dgm:pt>
    <dgm:pt modelId="{B974377F-A219-4F0D-9515-E5743D930DE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ния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з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вян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ĸpa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я 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2021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г.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вижд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в п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o-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cĸ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y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блични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инв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тици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нни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pa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ди, 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ĸaĸ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изв</a:t>
          </a:r>
          <a:r>
            <a:rPr lang="en-US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bg-BG" sz="12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тн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вл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ш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бизн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ĸ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лим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ч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ac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тния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ceĸ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op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 п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днит</a:t>
          </a:r>
          <a:r>
            <a:rPr lang="en-US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</a:t>
          </a:r>
          <a:r>
            <a:rPr lang="en-US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ece</a:t>
          </a:r>
          <a:r>
            <a:rPr lang="bg-BG" sz="1200" b="1" i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</a:t>
          </a:r>
          <a:r>
            <a:rPr lang="bg-BG" sz="1200" b="1" i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</a:t>
          </a:r>
          <a:endParaRPr lang="bg-BG" sz="12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593601FB-F0EF-48E1-A926-930D3A4F9E0C}" type="parTrans" cxnId="{374B9267-79A7-4085-B5AC-515A3BF913EA}">
      <dgm:prSet/>
      <dgm:spPr/>
      <dgm:t>
        <a:bodyPr/>
        <a:lstStyle/>
        <a:p>
          <a:endParaRPr lang="en-US"/>
        </a:p>
      </dgm:t>
    </dgm:pt>
    <dgm:pt modelId="{CEB2F904-4A18-4150-BC83-2D7BB33AAFBC}" type="sibTrans" cxnId="{374B9267-79A7-4085-B5AC-515A3BF913EA}">
      <dgm:prSet/>
      <dgm:spPr/>
      <dgm:t>
        <a:bodyPr/>
        <a:lstStyle/>
        <a:p>
          <a:endParaRPr lang="en-US"/>
        </a:p>
      </dgm:t>
    </dgm:pt>
    <dgm:pt modelId="{E4D3E5AE-BA8B-451C-BA12-302012C25752}" type="pres">
      <dgm:prSet presAssocID="{41CEA20D-F267-4F8C-ACB1-BB3477F042E2}" presName="Name0" presStyleCnt="0">
        <dgm:presLayoutVars>
          <dgm:dir/>
          <dgm:resizeHandles val="exact"/>
        </dgm:presLayoutVars>
      </dgm:prSet>
      <dgm:spPr/>
    </dgm:pt>
    <dgm:pt modelId="{15638477-A1B1-419D-A582-CCD5B3B8B4C3}" type="pres">
      <dgm:prSet presAssocID="{5C22316D-A69C-4B3D-A027-845EF737F60E}" presName="node" presStyleLbl="node1" presStyleIdx="0" presStyleCnt="4">
        <dgm:presLayoutVars>
          <dgm:bulletEnabled val="1"/>
        </dgm:presLayoutVars>
      </dgm:prSet>
      <dgm:spPr/>
    </dgm:pt>
    <dgm:pt modelId="{4C03557E-604C-4199-8AD6-F52E379C1EFC}" type="pres">
      <dgm:prSet presAssocID="{E302E7C1-E1D7-4F4B-A967-63609FCD2ABC}" presName="sibTrans" presStyleLbl="sibTrans2D1" presStyleIdx="0" presStyleCnt="3"/>
      <dgm:spPr/>
    </dgm:pt>
    <dgm:pt modelId="{46B71C81-5295-46F0-A2ED-F1D87FFCB739}" type="pres">
      <dgm:prSet presAssocID="{E302E7C1-E1D7-4F4B-A967-63609FCD2ABC}" presName="connectorText" presStyleLbl="sibTrans2D1" presStyleIdx="0" presStyleCnt="3"/>
      <dgm:spPr/>
    </dgm:pt>
    <dgm:pt modelId="{47B5BD1D-08F4-4CCC-AA59-52EA90AD2CA5}" type="pres">
      <dgm:prSet presAssocID="{B974377F-A219-4F0D-9515-E5743D930DE7}" presName="node" presStyleLbl="node1" presStyleIdx="1" presStyleCnt="4" custLinFactNeighborX="3606" custLinFactNeighborY="-740">
        <dgm:presLayoutVars>
          <dgm:bulletEnabled val="1"/>
        </dgm:presLayoutVars>
      </dgm:prSet>
      <dgm:spPr/>
    </dgm:pt>
    <dgm:pt modelId="{D6F0DEA1-7749-4860-BC0A-631BAE27EF81}" type="pres">
      <dgm:prSet presAssocID="{CEB2F904-4A18-4150-BC83-2D7BB33AAFBC}" presName="sibTrans" presStyleLbl="sibTrans2D1" presStyleIdx="1" presStyleCnt="3"/>
      <dgm:spPr/>
    </dgm:pt>
    <dgm:pt modelId="{4921CF1E-B44C-4A48-BD84-A9B31341D9A4}" type="pres">
      <dgm:prSet presAssocID="{CEB2F904-4A18-4150-BC83-2D7BB33AAFBC}" presName="connectorText" presStyleLbl="sibTrans2D1" presStyleIdx="1" presStyleCnt="3"/>
      <dgm:spPr/>
    </dgm:pt>
    <dgm:pt modelId="{AE0AA05D-55C3-467B-AD86-7FB1BEF45135}" type="pres">
      <dgm:prSet presAssocID="{867B17F4-885A-4850-A0F2-F73D055F7AA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E81FF-BF42-4F40-83EC-B07C70B75CF2}" type="pres">
      <dgm:prSet presAssocID="{62FBA8E1-B200-41DB-AD64-03F611280555}" presName="sibTrans" presStyleLbl="sibTrans2D1" presStyleIdx="2" presStyleCnt="3"/>
      <dgm:spPr/>
    </dgm:pt>
    <dgm:pt modelId="{715FCAD1-2FF4-403B-B885-C4364C0B5E1D}" type="pres">
      <dgm:prSet presAssocID="{62FBA8E1-B200-41DB-AD64-03F611280555}" presName="connectorText" presStyleLbl="sibTrans2D1" presStyleIdx="2" presStyleCnt="3"/>
      <dgm:spPr/>
    </dgm:pt>
    <dgm:pt modelId="{063420D5-D908-4B2F-9D6E-0A4256056548}" type="pres">
      <dgm:prSet presAssocID="{15C772C6-C47F-4F21-A345-DA3DB2664FA5}" presName="node" presStyleLbl="node1" presStyleIdx="3" presStyleCnt="4">
        <dgm:presLayoutVars>
          <dgm:bulletEnabled val="1"/>
        </dgm:presLayoutVars>
      </dgm:prSet>
      <dgm:spPr/>
    </dgm:pt>
  </dgm:ptLst>
  <dgm:cxnLst>
    <dgm:cxn modelId="{B4A6BFD5-2002-4B45-81F7-ABB2D8427603}" type="presOf" srcId="{41CEA20D-F267-4F8C-ACB1-BB3477F042E2}" destId="{E4D3E5AE-BA8B-451C-BA12-302012C25752}" srcOrd="0" destOrd="0" presId="urn:microsoft.com/office/officeart/2005/8/layout/process1"/>
    <dgm:cxn modelId="{F2002349-0501-4DAF-A6A9-7DB1B6E72A09}" srcId="{41CEA20D-F267-4F8C-ACB1-BB3477F042E2}" destId="{867B17F4-885A-4850-A0F2-F73D055F7AA4}" srcOrd="2" destOrd="0" parTransId="{60B2D341-A39B-4D9E-ABEE-AE51AD2A6C06}" sibTransId="{62FBA8E1-B200-41DB-AD64-03F611280555}"/>
    <dgm:cxn modelId="{0BBD7DBC-18E7-4D74-8DF6-70533B8A8F6E}" srcId="{41CEA20D-F267-4F8C-ACB1-BB3477F042E2}" destId="{15C772C6-C47F-4F21-A345-DA3DB2664FA5}" srcOrd="3" destOrd="0" parTransId="{B54D39C1-1C85-43FD-BC5D-B6337F32FC49}" sibTransId="{29730C3B-EAEC-4D90-82B0-B06FDB7AA543}"/>
    <dgm:cxn modelId="{A3CE4291-C19C-460E-ADD0-2A7BBC00C989}" type="presOf" srcId="{B974377F-A219-4F0D-9515-E5743D930DE7}" destId="{47B5BD1D-08F4-4CCC-AA59-52EA90AD2CA5}" srcOrd="0" destOrd="0" presId="urn:microsoft.com/office/officeart/2005/8/layout/process1"/>
    <dgm:cxn modelId="{ADC8E4E6-63DF-4D89-B2E2-B474E6B0A828}" type="presOf" srcId="{E302E7C1-E1D7-4F4B-A967-63609FCD2ABC}" destId="{4C03557E-604C-4199-8AD6-F52E379C1EFC}" srcOrd="0" destOrd="0" presId="urn:microsoft.com/office/officeart/2005/8/layout/process1"/>
    <dgm:cxn modelId="{C42808E4-EAB4-4C1D-81C5-746C245EB365}" srcId="{41CEA20D-F267-4F8C-ACB1-BB3477F042E2}" destId="{5C22316D-A69C-4B3D-A027-845EF737F60E}" srcOrd="0" destOrd="0" parTransId="{0F449DBA-F197-4BEB-ABC6-65CA66FEC713}" sibTransId="{E302E7C1-E1D7-4F4B-A967-63609FCD2ABC}"/>
    <dgm:cxn modelId="{91D2B90E-97ED-4334-9BF4-999BB599A6AF}" type="presOf" srcId="{867B17F4-885A-4850-A0F2-F73D055F7AA4}" destId="{AE0AA05D-55C3-467B-AD86-7FB1BEF45135}" srcOrd="0" destOrd="0" presId="urn:microsoft.com/office/officeart/2005/8/layout/process1"/>
    <dgm:cxn modelId="{374B9267-79A7-4085-B5AC-515A3BF913EA}" srcId="{41CEA20D-F267-4F8C-ACB1-BB3477F042E2}" destId="{B974377F-A219-4F0D-9515-E5743D930DE7}" srcOrd="1" destOrd="0" parTransId="{593601FB-F0EF-48E1-A926-930D3A4F9E0C}" sibTransId="{CEB2F904-4A18-4150-BC83-2D7BB33AAFBC}"/>
    <dgm:cxn modelId="{34C99FD3-C4CC-4D78-BD0D-9CCF8569425D}" type="presOf" srcId="{5C22316D-A69C-4B3D-A027-845EF737F60E}" destId="{15638477-A1B1-419D-A582-CCD5B3B8B4C3}" srcOrd="0" destOrd="0" presId="urn:microsoft.com/office/officeart/2005/8/layout/process1"/>
    <dgm:cxn modelId="{5F63DDB9-2113-4720-BC08-1493022EB747}" type="presOf" srcId="{CEB2F904-4A18-4150-BC83-2D7BB33AAFBC}" destId="{D6F0DEA1-7749-4860-BC0A-631BAE27EF81}" srcOrd="0" destOrd="0" presId="urn:microsoft.com/office/officeart/2005/8/layout/process1"/>
    <dgm:cxn modelId="{08613AA3-87F1-473D-9FA4-154C3C26A056}" type="presOf" srcId="{62FBA8E1-B200-41DB-AD64-03F611280555}" destId="{950E81FF-BF42-4F40-83EC-B07C70B75CF2}" srcOrd="0" destOrd="0" presId="urn:microsoft.com/office/officeart/2005/8/layout/process1"/>
    <dgm:cxn modelId="{A7AE7C0D-5EF7-401B-8776-043A84A9AFC3}" type="presOf" srcId="{15C772C6-C47F-4F21-A345-DA3DB2664FA5}" destId="{063420D5-D908-4B2F-9D6E-0A4256056548}" srcOrd="0" destOrd="0" presId="urn:microsoft.com/office/officeart/2005/8/layout/process1"/>
    <dgm:cxn modelId="{082CF76E-52F8-44CA-BBC2-F2208DD760E2}" type="presOf" srcId="{CEB2F904-4A18-4150-BC83-2D7BB33AAFBC}" destId="{4921CF1E-B44C-4A48-BD84-A9B31341D9A4}" srcOrd="1" destOrd="0" presId="urn:microsoft.com/office/officeart/2005/8/layout/process1"/>
    <dgm:cxn modelId="{19E99549-14B2-4642-A7CB-BEB3EB93004E}" type="presOf" srcId="{62FBA8E1-B200-41DB-AD64-03F611280555}" destId="{715FCAD1-2FF4-403B-B885-C4364C0B5E1D}" srcOrd="1" destOrd="0" presId="urn:microsoft.com/office/officeart/2005/8/layout/process1"/>
    <dgm:cxn modelId="{26C49E57-01C3-4712-A7F4-DB69D505589F}" type="presOf" srcId="{E302E7C1-E1D7-4F4B-A967-63609FCD2ABC}" destId="{46B71C81-5295-46F0-A2ED-F1D87FFCB739}" srcOrd="1" destOrd="0" presId="urn:microsoft.com/office/officeart/2005/8/layout/process1"/>
    <dgm:cxn modelId="{A44BE08A-1D0D-44A3-86A1-CE0E67D4B0CB}" type="presParOf" srcId="{E4D3E5AE-BA8B-451C-BA12-302012C25752}" destId="{15638477-A1B1-419D-A582-CCD5B3B8B4C3}" srcOrd="0" destOrd="0" presId="urn:microsoft.com/office/officeart/2005/8/layout/process1"/>
    <dgm:cxn modelId="{39A83C27-C6A5-4B02-8401-CB90F5FB1F18}" type="presParOf" srcId="{E4D3E5AE-BA8B-451C-BA12-302012C25752}" destId="{4C03557E-604C-4199-8AD6-F52E379C1EFC}" srcOrd="1" destOrd="0" presId="urn:microsoft.com/office/officeart/2005/8/layout/process1"/>
    <dgm:cxn modelId="{AF91E8A4-58D3-4C21-93AF-7E977DDAB46C}" type="presParOf" srcId="{4C03557E-604C-4199-8AD6-F52E379C1EFC}" destId="{46B71C81-5295-46F0-A2ED-F1D87FFCB739}" srcOrd="0" destOrd="0" presId="urn:microsoft.com/office/officeart/2005/8/layout/process1"/>
    <dgm:cxn modelId="{94469D94-B64E-4F4E-A78A-33A56CF641E6}" type="presParOf" srcId="{E4D3E5AE-BA8B-451C-BA12-302012C25752}" destId="{47B5BD1D-08F4-4CCC-AA59-52EA90AD2CA5}" srcOrd="2" destOrd="0" presId="urn:microsoft.com/office/officeart/2005/8/layout/process1"/>
    <dgm:cxn modelId="{FB63AEFE-ACE2-46C5-B731-77CDFC217BA3}" type="presParOf" srcId="{E4D3E5AE-BA8B-451C-BA12-302012C25752}" destId="{D6F0DEA1-7749-4860-BC0A-631BAE27EF81}" srcOrd="3" destOrd="0" presId="urn:microsoft.com/office/officeart/2005/8/layout/process1"/>
    <dgm:cxn modelId="{5CBE6E8E-6924-4DD6-BE44-6391AEBE6340}" type="presParOf" srcId="{D6F0DEA1-7749-4860-BC0A-631BAE27EF81}" destId="{4921CF1E-B44C-4A48-BD84-A9B31341D9A4}" srcOrd="0" destOrd="0" presId="urn:microsoft.com/office/officeart/2005/8/layout/process1"/>
    <dgm:cxn modelId="{6983A123-46F4-4661-AC8E-B7FB57B688EB}" type="presParOf" srcId="{E4D3E5AE-BA8B-451C-BA12-302012C25752}" destId="{AE0AA05D-55C3-467B-AD86-7FB1BEF45135}" srcOrd="4" destOrd="0" presId="urn:microsoft.com/office/officeart/2005/8/layout/process1"/>
    <dgm:cxn modelId="{8D20CBF8-8618-42A5-A2B3-B26219F26262}" type="presParOf" srcId="{E4D3E5AE-BA8B-451C-BA12-302012C25752}" destId="{950E81FF-BF42-4F40-83EC-B07C70B75CF2}" srcOrd="5" destOrd="0" presId="urn:microsoft.com/office/officeart/2005/8/layout/process1"/>
    <dgm:cxn modelId="{394B79BA-C056-42D6-BA15-3B49BFB30922}" type="presParOf" srcId="{950E81FF-BF42-4F40-83EC-B07C70B75CF2}" destId="{715FCAD1-2FF4-403B-B885-C4364C0B5E1D}" srcOrd="0" destOrd="0" presId="urn:microsoft.com/office/officeart/2005/8/layout/process1"/>
    <dgm:cxn modelId="{C6247219-9A8C-4C73-A0F7-33B106DEBAA7}" type="presParOf" srcId="{E4D3E5AE-BA8B-451C-BA12-302012C25752}" destId="{063420D5-D908-4B2F-9D6E-0A42560565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38477-A1B1-419D-A582-CCD5B3B8B4C3}">
      <dsp:nvSpPr>
        <dsp:cNvPr id="0" name=""/>
        <dsp:cNvSpPr/>
      </dsp:nvSpPr>
      <dsp:spPr>
        <a:xfrm>
          <a:off x="4578" y="346313"/>
          <a:ext cx="2001819" cy="5160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в 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лиз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тчит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бъ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зият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ъ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o,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движ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зв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ви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coĸa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ae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и п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дълж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щ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apac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тв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възн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pa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жд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ният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a, 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ĸaĸ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иит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</a:t>
          </a:r>
          <a:endParaRPr lang="bg-BG" sz="12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63209" y="404944"/>
        <a:ext cx="1884557" cy="5043678"/>
      </dsp:txXfrm>
    </dsp:sp>
    <dsp:sp modelId="{4C03557E-604C-4199-8AD6-F52E379C1EFC}">
      <dsp:nvSpPr>
        <dsp:cNvPr id="0" name=""/>
        <dsp:cNvSpPr/>
      </dsp:nvSpPr>
      <dsp:spPr>
        <a:xfrm rot="21553634">
          <a:off x="2213778" y="2659294"/>
          <a:ext cx="439729" cy="49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213784" y="2759474"/>
        <a:ext cx="307810" cy="297871"/>
      </dsp:txXfrm>
    </dsp:sp>
    <dsp:sp modelId="{47B5BD1D-08F4-4CCC-AA59-52EA90AD2CA5}">
      <dsp:nvSpPr>
        <dsp:cNvPr id="0" name=""/>
        <dsp:cNvSpPr/>
      </dsp:nvSpPr>
      <dsp:spPr>
        <a:xfrm>
          <a:off x="2835999" y="308122"/>
          <a:ext cx="2001819" cy="5160940"/>
        </a:xfrm>
        <a:prstGeom prst="roundRect">
          <a:avLst>
            <a:gd name="adj" fmla="val 10000"/>
          </a:avLst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ния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з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вян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ĸpa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я 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2021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г.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вижд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в п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o-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cĸ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y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блични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инв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тици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нни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ди,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изв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вл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ш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бизн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ĸ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лим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ч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ac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тния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ceĸ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op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 п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днит</a:t>
          </a:r>
          <a:r>
            <a:rPr lang="en-US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</a:t>
          </a:r>
          <a:r>
            <a:rPr lang="en-US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ece</a:t>
          </a:r>
          <a:r>
            <a:rPr lang="bg-BG" sz="1200" b="1" i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</a:t>
          </a:r>
          <a:r>
            <a:rPr lang="bg-BG" sz="1200" b="1" i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</a:t>
          </a:r>
          <a:endParaRPr lang="bg-BG" sz="12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2894630" y="366753"/>
        <a:ext cx="1884557" cy="5043678"/>
      </dsp:txXfrm>
    </dsp:sp>
    <dsp:sp modelId="{D6F0DEA1-7749-4860-BC0A-631BAE27EF81}">
      <dsp:nvSpPr>
        <dsp:cNvPr id="0" name=""/>
        <dsp:cNvSpPr/>
      </dsp:nvSpPr>
      <dsp:spPr>
        <a:xfrm rot="47332">
          <a:off x="5030763" y="2659621"/>
          <a:ext cx="409121" cy="49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030769" y="2758066"/>
        <a:ext cx="286385" cy="297871"/>
      </dsp:txXfrm>
    </dsp:sp>
    <dsp:sp modelId="{AE0AA05D-55C3-467B-AD86-7FB1BEF45135}">
      <dsp:nvSpPr>
        <dsp:cNvPr id="0" name=""/>
        <dsp:cNvSpPr/>
      </dsp:nvSpPr>
      <dsp:spPr>
        <a:xfrm>
          <a:off x="5609672" y="346313"/>
          <a:ext cx="2001819" cy="5160940"/>
        </a:xfrm>
        <a:prstGeom prst="roundRect">
          <a:avLst>
            <a:gd name="adj" fmla="val 10000"/>
          </a:avLst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Инфл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ĸap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тин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вя и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чит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o-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бъ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з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п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дни г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дини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мин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ъ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B</a:t>
          </a:r>
          <a:r>
            <a:rPr lang="el-GR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Π.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e 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жн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з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фи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cĸa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,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тъй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нъци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и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иг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ypo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въ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pxy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мин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йн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ти 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pea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лизи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жби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, п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лби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и д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oxo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ди.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Bc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ъщн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т,, п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изпълн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п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днит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ня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дължи ч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ac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тичн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инфл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ннит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и.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aĸa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ĸpa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ĸocpo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пл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 и з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ace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ap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ий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ce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pa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згл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жд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п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y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бли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ĸy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нит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гн</a:t>
          </a:r>
          <a:r>
            <a:rPr lang="en-US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2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зи</a:t>
          </a:r>
          <a:r>
            <a:rPr lang="bg-BG" sz="1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 </a:t>
          </a:r>
          <a:endParaRPr lang="bg-BG" sz="12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5668303" y="404944"/>
        <a:ext cx="1884557" cy="5043678"/>
      </dsp:txXfrm>
    </dsp:sp>
    <dsp:sp modelId="{950E81FF-BF42-4F40-83EC-B07C70B75CF2}">
      <dsp:nvSpPr>
        <dsp:cNvPr id="0" name=""/>
        <dsp:cNvSpPr/>
      </dsp:nvSpPr>
      <dsp:spPr>
        <a:xfrm>
          <a:off x="7811674" y="2678557"/>
          <a:ext cx="424385" cy="49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811674" y="2777847"/>
        <a:ext cx="297070" cy="297871"/>
      </dsp:txXfrm>
    </dsp:sp>
    <dsp:sp modelId="{063420D5-D908-4B2F-9D6E-0A4256056548}">
      <dsp:nvSpPr>
        <dsp:cNvPr id="0" name=""/>
        <dsp:cNvSpPr/>
      </dsp:nvSpPr>
      <dsp:spPr>
        <a:xfrm>
          <a:off x="8412220" y="346313"/>
          <a:ext cx="2001819" cy="5160940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cĸ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ът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 „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изп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ycĸa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e“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инфл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цият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дълъг п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ec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o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тн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чим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apac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тв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ц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pa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внищ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гл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лн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ми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вя 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мн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г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o-cep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зни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п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дизви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л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тв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pe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д 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pac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ж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a, 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yc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йчив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oc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тт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п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y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бличнит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фин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и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п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po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мян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 </a:t>
          </a:r>
          <a:r>
            <a:rPr lang="en-US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ĸpe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дит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 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и ли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x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нит</a:t>
          </a:r>
          <a:r>
            <a:rPr lang="en-US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e pa</a:t>
          </a:r>
          <a:r>
            <a:rPr lang="bg-BG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внища</a:t>
          </a:r>
          <a:r>
            <a:rPr lang="bg-BG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.</a:t>
          </a:r>
          <a:endParaRPr lang="bg-BG" sz="13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8470851" y="404944"/>
        <a:ext cx="1884557" cy="504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11/16/2021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26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24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5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44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23441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11923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0869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4470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4091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7338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570381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024483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144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537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58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46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404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8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303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20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105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5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6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348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82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502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8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0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3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24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5555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651" r:id="rId21"/>
    <p:sldLayoutId id="2147483661" r:id="rId22"/>
    <p:sldLayoutId id="2147483674" r:id="rId23"/>
    <p:sldLayoutId id="2147483665" r:id="rId24"/>
    <p:sldLayoutId id="2147483673" r:id="rId25"/>
    <p:sldLayoutId id="2147483675" r:id="rId26"/>
    <p:sldLayoutId id="2147483676" r:id="rId27"/>
    <p:sldLayoutId id="2147483672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5241" y="2707962"/>
            <a:ext cx="8762641" cy="1243584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Какви са прогнозите за излизане от кризата?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286" y="5076204"/>
            <a:ext cx="5143410" cy="816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 smtClean="0">
                <a:solidFill>
                  <a:schemeClr val="tx1"/>
                </a:solidFill>
              </a:rPr>
              <a:t>11 онлайн </a:t>
            </a:r>
            <a:r>
              <a:rPr lang="bg-BG" sz="2800" b="1" dirty="0" err="1" smtClean="0">
                <a:solidFill>
                  <a:schemeClr val="tx1"/>
                </a:solidFill>
              </a:rPr>
              <a:t>уебинар</a:t>
            </a:r>
            <a:r>
              <a:rPr lang="bg-BG" sz="2800" b="1" dirty="0" smtClean="0">
                <a:solidFill>
                  <a:schemeClr val="tx1"/>
                </a:solidFill>
              </a:rPr>
              <a:t> за фармацевти  и лекари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9296" y="5093207"/>
            <a:ext cx="41685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25 ти ноември 2021</a:t>
            </a:r>
          </a:p>
          <a:p>
            <a:r>
              <a:rPr lang="bg-BG" sz="2000" i="1" dirty="0">
                <a:latin typeface="Bookman Old Style" panose="02050604050505020204" pitchFamily="18" charset="0"/>
              </a:rPr>
              <a:t>Водещ</a:t>
            </a:r>
            <a:r>
              <a:rPr lang="bg-BG" sz="2000" i="1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en-US" sz="2000" i="1" dirty="0" smtClean="0">
                <a:latin typeface="Algerian" panose="04020705040A02060702" pitchFamily="82" charset="0"/>
              </a:rPr>
              <a:t>GPH,QP </a:t>
            </a:r>
            <a:r>
              <a:rPr lang="bg-BG" sz="2000" i="1" dirty="0">
                <a:latin typeface="Bookman Old Style" panose="02050604050505020204" pitchFamily="18" charset="0"/>
              </a:rPr>
              <a:t>Аделина Любенова</a:t>
            </a:r>
          </a:p>
          <a:p>
            <a:endParaRPr lang="bg-BG" sz="100" b="1" i="1" dirty="0">
              <a:latin typeface="Bookman Old Style" panose="02050604050505020204" pitchFamily="18" charset="0"/>
              <a:ea typeface="Cambria" panose="02040503050406030204" pitchFamily="18" charset="0"/>
            </a:endParaRPr>
          </a:p>
          <a:p>
            <a:endParaRPr lang="bg-BG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09"/>
            <a:ext cx="3901991" cy="4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57" y="491692"/>
            <a:ext cx="10757265" cy="58329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7666044" y="6324600"/>
            <a:ext cx="3992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Nov 16, 2021  </a:t>
            </a:r>
            <a:r>
              <a:rPr lang="de-DE" dirty="0" smtClean="0"/>
              <a:t>/ </a:t>
            </a:r>
            <a:r>
              <a:rPr lang="en-US" dirty="0" smtClean="0"/>
              <a:t>IQVIA</a:t>
            </a:r>
            <a:r>
              <a:rPr lang="de-DE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358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91" y="-110958"/>
            <a:ext cx="8534401" cy="2281600"/>
          </a:xfrm>
        </p:spPr>
        <p:txBody>
          <a:bodyPr/>
          <a:lstStyle/>
          <a:p>
            <a:r>
              <a:rPr lang="bg-BG" dirty="0" smtClean="0"/>
              <a:t>предизвикателства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832" y="3023135"/>
            <a:ext cx="8534400" cy="1498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Цени на суровините, на енергията, обща инфлационна динамика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Внимание към ефективността на публичните разходи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Да се откъснем от „драматизма“ и извиненията за пандемията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Решаване на дългосрочни проблеми</a:t>
            </a:r>
            <a:endParaRPr lang="bg-BG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69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0698480" y="4825999"/>
            <a:ext cx="45719" cy="100676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2" y="144378"/>
            <a:ext cx="11592896" cy="71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5" y="3957711"/>
            <a:ext cx="10432472" cy="14455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Макрорамка с три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прогнози</a:t>
            </a:r>
            <a:r>
              <a:rPr lang="ru-RU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12" y="3428909"/>
            <a:ext cx="267637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6" y="5341434"/>
            <a:ext cx="11734099" cy="17964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113" y="439466"/>
            <a:ext cx="8534400" cy="1498600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06264" y="5953062"/>
            <a:ext cx="17472808" cy="47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Fira Sans Condensed"/>
              </a:rPr>
              <a:t>Графика: Реален ръст на БВП, 2021 и 2022 г.</a:t>
            </a:r>
            <a:endParaRPr kumimoji="0" lang="bg-BG" altLang="bg-BG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Fira Sans Condensed"/>
              </a:rPr>
              <a:t>  </a:t>
            </a:r>
            <a:endParaRPr kumimoji="0" lang="bg-BG" altLang="bg-BG" sz="180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Fira Sans Condensed"/>
            </a:endParaRPr>
          </a:p>
        </p:txBody>
      </p:sp>
      <p:pic>
        <p:nvPicPr>
          <p:cNvPr id="1026" name="Picture 2" descr="https://www.economic.bg/web/files/richeditor/graph/dad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6" y="1533859"/>
            <a:ext cx="7103925" cy="42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514" y="3570914"/>
            <a:ext cx="267637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34177"/>
            <a:ext cx="11989110" cy="649408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0920731"/>
              </p:ext>
            </p:extLst>
          </p:nvPr>
        </p:nvGraphicFramePr>
        <p:xfrm>
          <a:off x="332509" y="826633"/>
          <a:ext cx="10418618" cy="585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132" y="174186"/>
            <a:ext cx="227086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прогнози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6" cy="4042616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зит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ca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зв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ни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cĸo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 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нив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тиц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дълж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p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ъ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пл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тит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 2022 г</a:t>
            </a:r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.,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aĸap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o-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ни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ъ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ĸ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мп</a:t>
            </a:r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сич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ĸ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зи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тчит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cep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знит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инфл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ци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нни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нд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нции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Рекордна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инфлация- 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Спад на цените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най-рано през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пролетта.</a:t>
            </a:r>
            <a:endParaRPr lang="bg-BG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ъм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м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вият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ий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p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ъ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 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бит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cĸ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ни 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цял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2021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г.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ĸ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ъм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ĸpa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н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o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 3,8%,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ĸa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 2022 г. т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bg-BG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мпът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щ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 д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oĸo</a:t>
            </a:r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 2%.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07075" y="1390997"/>
            <a:ext cx="4929188" cy="27726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1077218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Фокус върху реформи и политики за икономически растеж след кризата!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Placeholder 24" descr="Bar chart">
            <a:extLst>
              <a:ext uri="{FF2B5EF4-FFF2-40B4-BE49-F238E27FC236}">
                <a16:creationId xmlns:a16="http://schemas.microsoft.com/office/drawing/2014/main" id="{C03AAFA7-022A-47F8-9DA1-7DC3897D1E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3" b="63"/>
          <a:stretch>
            <a:fillRect/>
          </a:stretch>
        </p:blipFill>
        <p:spPr/>
      </p:pic>
      <p:pic>
        <p:nvPicPr>
          <p:cNvPr id="27" name="Picture Placeholder 26" descr="Clock">
            <a:extLst>
              <a:ext uri="{FF2B5EF4-FFF2-40B4-BE49-F238E27FC236}">
                <a16:creationId xmlns:a16="http://schemas.microsoft.com/office/drawing/2014/main" id="{6F737161-FE67-434D-A781-59EDB9EDCB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 descr="Microscope">
            <a:extLst>
              <a:ext uri="{FF2B5EF4-FFF2-40B4-BE49-F238E27FC236}">
                <a16:creationId xmlns:a16="http://schemas.microsoft.com/office/drawing/2014/main" id="{9E5BF01B-21D6-4D43-9CAE-0298685C1A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63" b="63"/>
          <a:stretch>
            <a:fillRect/>
          </a:stretch>
        </p:blipFill>
        <p:spPr/>
      </p:pic>
      <p:pic>
        <p:nvPicPr>
          <p:cNvPr id="31" name="Picture Placeholder 30" descr="Magnifying glass">
            <a:extLst>
              <a:ext uri="{FF2B5EF4-FFF2-40B4-BE49-F238E27FC236}">
                <a16:creationId xmlns:a16="http://schemas.microsoft.com/office/drawing/2014/main" id="{089E8AB6-C16E-4752-810F-8F98DB929D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Picture Placeholder 32" descr="Head with Gears">
            <a:extLst>
              <a:ext uri="{FF2B5EF4-FFF2-40B4-BE49-F238E27FC236}">
                <a16:creationId xmlns:a16="http://schemas.microsoft.com/office/drawing/2014/main" id="{CC9DBBE5-5AD0-41E8-A719-84509E5D9F9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63" b="63"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107" y="4240093"/>
            <a:ext cx="2222346" cy="1463040"/>
          </a:xfrm>
        </p:spPr>
        <p:txBody>
          <a:bodyPr/>
          <a:lstStyle/>
          <a:p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Корелация  между Финансови параметри и потребление (стокови запаси</a:t>
            </a:r>
            <a:r>
              <a:rPr lang="bg-BG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924A29-3538-4A3F-82A6-D2A7538C21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Дължина на </a:t>
            </a:r>
            <a:r>
              <a:rPr lang="bg-BG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пандемичнита</a:t>
            </a:r>
            <a:r>
              <a:rPr lang="bg-BG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вълна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8F0371-4F69-4131-91BF-9AB99E6EE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Научни открития 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CACAF1-61EA-4605-A8FE-2EEE752B49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Мониторинг на </a:t>
            </a:r>
            <a:r>
              <a:rPr lang="bg-BG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болестност</a:t>
            </a:r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нормативни промени 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D05A34F-7712-46DB-AB5B-272E294B6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Експертност 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F11E7-EDE5-4119-BA64-4FC57C2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33400"/>
            <a:ext cx="11214100" cy="584775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Мост   между фармацевти и лекари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рескрипции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" name="Picture Placeholder 19" descr="Triangular pattern design with dimension">
            <a:extLst>
              <a:ext uri="{FF2B5EF4-FFF2-40B4-BE49-F238E27FC236}">
                <a16:creationId xmlns:a16="http://schemas.microsoft.com/office/drawing/2014/main" id="{3DCA2B8E-64D3-7645-8DEB-688ED5756F5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-44451" y="1730117"/>
            <a:ext cx="12192002" cy="2289897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8F0371-4F69-4131-91BF-9AB99E6EE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Информационна свързаност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CACAF1-61EA-4605-A8FE-2EEE752B49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Номенклатури и Наличност в аптеките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994" y="2156059"/>
            <a:ext cx="6468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dirty="0" smtClean="0"/>
              <a:t>2022- година на растеж</a:t>
            </a:r>
            <a:endParaRPr lang="bg-BG" sz="4000" b="1" dirty="0"/>
          </a:p>
        </p:txBody>
      </p:sp>
    </p:spTree>
    <p:extLst>
      <p:ext uri="{BB962C8B-B14F-4D97-AF65-F5344CB8AC3E}">
        <p14:creationId xmlns:p14="http://schemas.microsoft.com/office/powerpoint/2010/main" val="4511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84775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Пазарът </a:t>
            </a:r>
            <a:endParaRPr lang="bg-B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7" y="1559611"/>
            <a:ext cx="11792219" cy="475546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5878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purl.org/dc/terms/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71af3243-3dd4-4a8d-8c0d-dd76da1f02a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973</Words>
  <Application>Microsoft Office PowerPoint</Application>
  <PresentationFormat>Widescreen</PresentationFormat>
  <Paragraphs>47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Algerian</vt:lpstr>
      <vt:lpstr>Arial</vt:lpstr>
      <vt:lpstr>Bookman Old Style</vt:lpstr>
      <vt:lpstr>Calibri</vt:lpstr>
      <vt:lpstr>Cambria</vt:lpstr>
      <vt:lpstr>Century Gothic</vt:lpstr>
      <vt:lpstr>Fira Sans Condensed</vt:lpstr>
      <vt:lpstr>Trade Gothic LT Pro</vt:lpstr>
      <vt:lpstr>Wingdings 3</vt:lpstr>
      <vt:lpstr>Slice</vt:lpstr>
      <vt:lpstr>Какви са прогнозите за излизане от кризата?</vt:lpstr>
      <vt:lpstr>PowerPoint Presentation</vt:lpstr>
      <vt:lpstr>Макрорамка с три прогнози  </vt:lpstr>
      <vt:lpstr>PowerPoint Presentation</vt:lpstr>
      <vt:lpstr>            </vt:lpstr>
      <vt:lpstr>PowerPoint Presentation</vt:lpstr>
      <vt:lpstr>Фокус върху реформи и политики за икономически растеж след кризата!</vt:lpstr>
      <vt:lpstr>Мост   между фармацевти и лекари</vt:lpstr>
      <vt:lpstr>Пазарът </vt:lpstr>
      <vt:lpstr>PowerPoint Presentation</vt:lpstr>
      <vt:lpstr>предизвикателства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2021-11-16T19:01:07Z</dcterms:created>
  <dcterms:modified xsi:type="dcterms:W3CDTF">2021-11-26T09:38:19Z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