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notesMasterIdLst>
    <p:notesMasterId r:id="rId15"/>
  </p:notesMasterIdLst>
  <p:sldIdLst>
    <p:sldId id="256" r:id="rId2"/>
    <p:sldId id="257" r:id="rId3"/>
    <p:sldId id="258" r:id="rId4"/>
    <p:sldId id="259" r:id="rId5"/>
    <p:sldId id="266" r:id="rId6"/>
    <p:sldId id="269" r:id="rId7"/>
    <p:sldId id="260" r:id="rId8"/>
    <p:sldId id="261" r:id="rId9"/>
    <p:sldId id="262" r:id="rId10"/>
    <p:sldId id="264" r:id="rId11"/>
    <p:sldId id="263" r:id="rId12"/>
    <p:sldId id="268"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01"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nager3" initials="M" lastIdx="1" clrIdx="0">
    <p:extLst>
      <p:ext uri="{19B8F6BF-5375-455C-9EA6-DF929625EA0E}">
        <p15:presenceInfo xmlns:p15="http://schemas.microsoft.com/office/powerpoint/2012/main" userId="Manager3"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987" autoAdjust="0"/>
    <p:restoredTop sz="95501" autoAdjust="0"/>
  </p:normalViewPr>
  <p:slideViewPr>
    <p:cSldViewPr snapToGrid="0" showGuides="1">
      <p:cViewPr varScale="1">
        <p:scale>
          <a:sx n="106" d="100"/>
          <a:sy n="106" d="100"/>
        </p:scale>
        <p:origin x="1434" y="78"/>
      </p:cViewPr>
      <p:guideLst>
        <p:guide orient="horz" pos="2001"/>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bg-BG"/>
        </a:p>
      </c:txPr>
    </c:title>
    <c:autoTitleDeleted val="0"/>
    <c:plotArea>
      <c:layout>
        <c:manualLayout>
          <c:layoutTarget val="inner"/>
          <c:xMode val="edge"/>
          <c:yMode val="edge"/>
          <c:x val="0.18807429417694002"/>
          <c:y val="2.8675507818897578E-2"/>
          <c:w val="0.81192570582306001"/>
          <c:h val="0.84906273553801925"/>
        </c:manualLayout>
      </c:layout>
      <c:pieChart>
        <c:varyColors val="1"/>
        <c:ser>
          <c:idx val="0"/>
          <c:order val="0"/>
          <c:tx>
            <c:strRef>
              <c:f>Sheet1!$B$1</c:f>
              <c:strCache>
                <c:ptCount val="1"/>
                <c:pt idx="0">
                  <c:v>Sales</c:v>
                </c:pt>
              </c:strCache>
            </c:strRef>
          </c:tx>
          <c:explosion val="21"/>
          <c:dPt>
            <c:idx val="0"/>
            <c:bubble3D val="0"/>
            <c:explosion val="9"/>
            <c:spPr>
              <a:gradFill rotWithShape="1">
                <a:gsLst>
                  <a:gs pos="0">
                    <a:schemeClr val="accent1">
                      <a:tint val="85000"/>
                      <a:shade val="98000"/>
                      <a:satMod val="110000"/>
                      <a:lumMod val="103000"/>
                    </a:schemeClr>
                  </a:gs>
                  <a:gs pos="50000">
                    <a:schemeClr val="accent1">
                      <a:shade val="85000"/>
                      <a:satMod val="105000"/>
                      <a:lumMod val="100000"/>
                    </a:schemeClr>
                  </a:gs>
                  <a:gs pos="100000">
                    <a:schemeClr val="accent1">
                      <a:shade val="60000"/>
                      <a:satMod val="120000"/>
                      <a:lumMod val="100000"/>
                    </a:schemeClr>
                  </a:gs>
                </a:gsLst>
                <a:lin ang="5400000" scaled="0"/>
              </a:gradFill>
              <a:ln>
                <a:noFill/>
              </a:ln>
              <a:effectLst>
                <a:outerShdw blurRad="88900" dist="27940" dir="5400000" algn="ctr" rotWithShape="0">
                  <a:srgbClr val="000000">
                    <a:alpha val="63000"/>
                  </a:srgbClr>
                </a:outerShdw>
              </a:effectLst>
            </c:spPr>
            <c:extLst>
              <c:ext xmlns:c16="http://schemas.microsoft.com/office/drawing/2014/chart" uri="{C3380CC4-5D6E-409C-BE32-E72D297353CC}">
                <c16:uniqueId val="{00000002-EADF-4DAF-A138-7FA2D1ED48CE}"/>
              </c:ext>
            </c:extLst>
          </c:dPt>
          <c:dPt>
            <c:idx val="1"/>
            <c:bubble3D val="0"/>
            <c:explosion val="9"/>
            <c:spPr>
              <a:gradFill rotWithShape="1">
                <a:gsLst>
                  <a:gs pos="0">
                    <a:schemeClr val="accent2">
                      <a:tint val="85000"/>
                      <a:shade val="98000"/>
                      <a:satMod val="110000"/>
                      <a:lumMod val="103000"/>
                    </a:schemeClr>
                  </a:gs>
                  <a:gs pos="50000">
                    <a:schemeClr val="accent2">
                      <a:shade val="85000"/>
                      <a:satMod val="105000"/>
                      <a:lumMod val="100000"/>
                    </a:schemeClr>
                  </a:gs>
                  <a:gs pos="100000">
                    <a:schemeClr val="accent2">
                      <a:shade val="60000"/>
                      <a:satMod val="120000"/>
                      <a:lumMod val="100000"/>
                    </a:schemeClr>
                  </a:gs>
                </a:gsLst>
                <a:lin ang="5400000" scaled="0"/>
              </a:gradFill>
              <a:ln>
                <a:noFill/>
              </a:ln>
              <a:effectLst>
                <a:outerShdw blurRad="88900" dist="27940" dir="5400000" algn="ctr" rotWithShape="0">
                  <a:srgbClr val="000000">
                    <a:alpha val="63000"/>
                  </a:srgbClr>
                </a:outerShdw>
              </a:effectLst>
            </c:spPr>
            <c:extLst>
              <c:ext xmlns:c16="http://schemas.microsoft.com/office/drawing/2014/chart" uri="{C3380CC4-5D6E-409C-BE32-E72D297353CC}">
                <c16:uniqueId val="{00000005-EADF-4DAF-A138-7FA2D1ED48CE}"/>
              </c:ext>
            </c:extLst>
          </c:dPt>
          <c:dPt>
            <c:idx val="2"/>
            <c:bubble3D val="0"/>
            <c:explosion val="13"/>
            <c:spPr>
              <a:gradFill rotWithShape="1">
                <a:gsLst>
                  <a:gs pos="0">
                    <a:schemeClr val="accent3">
                      <a:tint val="85000"/>
                      <a:shade val="98000"/>
                      <a:satMod val="110000"/>
                      <a:lumMod val="103000"/>
                    </a:schemeClr>
                  </a:gs>
                  <a:gs pos="50000">
                    <a:schemeClr val="accent3">
                      <a:shade val="85000"/>
                      <a:satMod val="105000"/>
                      <a:lumMod val="100000"/>
                    </a:schemeClr>
                  </a:gs>
                  <a:gs pos="100000">
                    <a:schemeClr val="accent3">
                      <a:shade val="60000"/>
                      <a:satMod val="120000"/>
                      <a:lumMod val="100000"/>
                    </a:schemeClr>
                  </a:gs>
                </a:gsLst>
                <a:lin ang="5400000" scaled="0"/>
              </a:gradFill>
              <a:ln>
                <a:noFill/>
              </a:ln>
              <a:effectLst>
                <a:outerShdw blurRad="88900" dist="27940" dir="5400000" algn="ctr" rotWithShape="0">
                  <a:srgbClr val="000000">
                    <a:alpha val="63000"/>
                  </a:srgbClr>
                </a:outerShdw>
              </a:effectLst>
            </c:spPr>
            <c:extLst>
              <c:ext xmlns:c16="http://schemas.microsoft.com/office/drawing/2014/chart" uri="{C3380CC4-5D6E-409C-BE32-E72D297353CC}">
                <c16:uniqueId val="{00000004-EADF-4DAF-A138-7FA2D1ED48CE}"/>
              </c:ext>
            </c:extLst>
          </c:dPt>
          <c:dPt>
            <c:idx val="3"/>
            <c:bubble3D val="0"/>
            <c:explosion val="9"/>
            <c:spPr>
              <a:gradFill rotWithShape="1">
                <a:gsLst>
                  <a:gs pos="0">
                    <a:schemeClr val="accent4">
                      <a:tint val="85000"/>
                      <a:shade val="98000"/>
                      <a:satMod val="110000"/>
                      <a:lumMod val="103000"/>
                    </a:schemeClr>
                  </a:gs>
                  <a:gs pos="50000">
                    <a:schemeClr val="accent4">
                      <a:shade val="85000"/>
                      <a:satMod val="105000"/>
                      <a:lumMod val="100000"/>
                    </a:schemeClr>
                  </a:gs>
                  <a:gs pos="100000">
                    <a:schemeClr val="accent4">
                      <a:shade val="60000"/>
                      <a:satMod val="120000"/>
                      <a:lumMod val="100000"/>
                    </a:schemeClr>
                  </a:gs>
                </a:gsLst>
                <a:lin ang="5400000" scaled="0"/>
              </a:gradFill>
              <a:ln>
                <a:noFill/>
              </a:ln>
              <a:effectLst>
                <a:outerShdw blurRad="88900" dist="27940" dir="5400000" algn="ctr" rotWithShape="0">
                  <a:srgbClr val="000000">
                    <a:alpha val="63000"/>
                  </a:srgbClr>
                </a:outerShdw>
              </a:effectLst>
            </c:spPr>
            <c:extLst>
              <c:ext xmlns:c16="http://schemas.microsoft.com/office/drawing/2014/chart" uri="{C3380CC4-5D6E-409C-BE32-E72D297353CC}">
                <c16:uniqueId val="{00000003-EADF-4DAF-A138-7FA2D1ED48CE}"/>
              </c:ext>
            </c:extLst>
          </c:dPt>
          <c:dPt>
            <c:idx val="4"/>
            <c:bubble3D val="0"/>
            <c:explosion val="13"/>
            <c:spPr>
              <a:gradFill rotWithShape="1">
                <a:gsLst>
                  <a:gs pos="0">
                    <a:schemeClr val="accent5">
                      <a:tint val="85000"/>
                      <a:shade val="98000"/>
                      <a:satMod val="110000"/>
                      <a:lumMod val="103000"/>
                    </a:schemeClr>
                  </a:gs>
                  <a:gs pos="50000">
                    <a:schemeClr val="accent5">
                      <a:shade val="85000"/>
                      <a:satMod val="105000"/>
                      <a:lumMod val="100000"/>
                    </a:schemeClr>
                  </a:gs>
                  <a:gs pos="100000">
                    <a:schemeClr val="accent5">
                      <a:shade val="60000"/>
                      <a:satMod val="120000"/>
                      <a:lumMod val="100000"/>
                    </a:schemeClr>
                  </a:gs>
                </a:gsLst>
                <a:lin ang="5400000" scaled="0"/>
              </a:gradFill>
              <a:ln>
                <a:noFill/>
              </a:ln>
              <a:effectLst>
                <a:outerShdw blurRad="88900" dist="27940" dir="5400000" algn="ctr" rotWithShape="0">
                  <a:srgbClr val="000000">
                    <a:alpha val="63000"/>
                  </a:srgbClr>
                </a:outerShdw>
              </a:effectLst>
            </c:spPr>
            <c:extLst>
              <c:ext xmlns:c16="http://schemas.microsoft.com/office/drawing/2014/chart" uri="{C3380CC4-5D6E-409C-BE32-E72D297353CC}">
                <c16:uniqueId val="{00000001-EADF-4DAF-A138-7FA2D1ED48CE}"/>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bg-BG"/>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individual pharmacies-25%; </c:v>
                </c:pt>
                <c:pt idx="1">
                  <c:v>2-4 pharmacies </c:v>
                </c:pt>
                <c:pt idx="2">
                  <c:v>5-15 pharmacies </c:v>
                </c:pt>
                <c:pt idx="3">
                  <c:v>6-50 pharmacies </c:v>
                </c:pt>
                <c:pt idx="4">
                  <c:v>large vertical chains above 50</c:v>
                </c:pt>
              </c:strCache>
            </c:strRef>
          </c:cat>
          <c:val>
            <c:numRef>
              <c:f>Sheet1!$B$2:$B$6</c:f>
              <c:numCache>
                <c:formatCode>0%</c:formatCode>
                <c:ptCount val="5"/>
                <c:pt idx="0">
                  <c:v>0.25</c:v>
                </c:pt>
                <c:pt idx="1">
                  <c:v>0.2</c:v>
                </c:pt>
                <c:pt idx="2">
                  <c:v>0.15</c:v>
                </c:pt>
                <c:pt idx="3">
                  <c:v>0.05</c:v>
                </c:pt>
                <c:pt idx="4">
                  <c:v>0.35</c:v>
                </c:pt>
              </c:numCache>
            </c:numRef>
          </c:val>
          <c:extLst>
            <c:ext xmlns:c16="http://schemas.microsoft.com/office/drawing/2014/chart" uri="{C3380CC4-5D6E-409C-BE32-E72D297353CC}">
              <c16:uniqueId val="{00000000-EADF-4DAF-A138-7FA2D1ED48CE}"/>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8311899870229482"/>
          <c:w val="0.89802072714138392"/>
          <c:h val="0.10192559666569058"/>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bg-BG"/>
        </a:p>
      </c:txPr>
    </c:legend>
    <c:plotVisOnly val="1"/>
    <c:dispBlanksAs val="gap"/>
    <c:showDLblsOverMax val="0"/>
  </c:chart>
  <c:spPr>
    <a:noFill/>
    <a:ln>
      <a:noFill/>
    </a:ln>
    <a:effectLst/>
  </c:spPr>
  <c:txPr>
    <a:bodyPr/>
    <a:lstStyle/>
    <a:p>
      <a:pPr>
        <a:defRPr/>
      </a:pPr>
      <a:endParaRPr lang="bg-BG"/>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BE56F7-AC0A-4A0E-B320-094E805928AB}" type="doc">
      <dgm:prSet loTypeId="urn:microsoft.com/office/officeart/2008/layout/VerticalCircleList" loCatId="list" qsTypeId="urn:microsoft.com/office/officeart/2005/8/quickstyle/3d1" qsCatId="3D" csTypeId="urn:microsoft.com/office/officeart/2005/8/colors/accent1_2" csCatId="accent1" phldr="1"/>
      <dgm:spPr/>
      <dgm:t>
        <a:bodyPr/>
        <a:lstStyle/>
        <a:p>
          <a:endParaRPr lang="en-US"/>
        </a:p>
      </dgm:t>
    </dgm:pt>
    <dgm:pt modelId="{BEE7FF26-7F36-4F18-9B24-A4D3355F851A}">
      <dgm:prSet custT="1"/>
      <dgm:spPr/>
      <dgm:t>
        <a:bodyPr/>
        <a:lstStyle/>
        <a:p>
          <a:r>
            <a:rPr lang="en-US" sz="3200" dirty="0"/>
            <a:t>OBJECTIVE</a:t>
          </a:r>
        </a:p>
      </dgm:t>
    </dgm:pt>
    <dgm:pt modelId="{F561AA22-B8B3-4B1C-82A7-9A5D564281C8}" type="parTrans" cxnId="{3C8ABA11-E63E-4663-964A-9B4A02EDC577}">
      <dgm:prSet/>
      <dgm:spPr/>
      <dgm:t>
        <a:bodyPr/>
        <a:lstStyle/>
        <a:p>
          <a:endParaRPr lang="en-US"/>
        </a:p>
      </dgm:t>
    </dgm:pt>
    <dgm:pt modelId="{1928061A-37CC-4747-ABBC-4883ED12A0E2}" type="sibTrans" cxnId="{3C8ABA11-E63E-4663-964A-9B4A02EDC577}">
      <dgm:prSet/>
      <dgm:spPr/>
      <dgm:t>
        <a:bodyPr/>
        <a:lstStyle/>
        <a:p>
          <a:endParaRPr lang="en-US"/>
        </a:p>
      </dgm:t>
    </dgm:pt>
    <dgm:pt modelId="{603202E7-CC7B-4483-B1EF-8A5EE0F6117A}">
      <dgm:prSet custT="1"/>
      <dgm:spPr/>
      <dgm:t>
        <a:bodyPr/>
        <a:lstStyle/>
        <a:p>
          <a:r>
            <a:rPr lang="en-US" sz="3200" dirty="0"/>
            <a:t>MISSION</a:t>
          </a:r>
        </a:p>
      </dgm:t>
    </dgm:pt>
    <dgm:pt modelId="{71AC7BD5-D541-4CC4-879B-34AEC4EBE271}" type="parTrans" cxnId="{598AE22B-5583-4EF1-BCDC-83C662FCBB8A}">
      <dgm:prSet/>
      <dgm:spPr/>
      <dgm:t>
        <a:bodyPr/>
        <a:lstStyle/>
        <a:p>
          <a:endParaRPr lang="en-US"/>
        </a:p>
      </dgm:t>
    </dgm:pt>
    <dgm:pt modelId="{5C4ABBBA-5310-457C-8450-E171349F211E}" type="sibTrans" cxnId="{598AE22B-5583-4EF1-BCDC-83C662FCBB8A}">
      <dgm:prSet/>
      <dgm:spPr/>
      <dgm:t>
        <a:bodyPr/>
        <a:lstStyle/>
        <a:p>
          <a:endParaRPr lang="en-US"/>
        </a:p>
      </dgm:t>
    </dgm:pt>
    <dgm:pt modelId="{D919D0FD-7C62-435A-A360-1E1FC1DFEE1D}" type="pres">
      <dgm:prSet presAssocID="{6DBE56F7-AC0A-4A0E-B320-094E805928AB}" presName="Name0" presStyleCnt="0">
        <dgm:presLayoutVars>
          <dgm:dir/>
        </dgm:presLayoutVars>
      </dgm:prSet>
      <dgm:spPr/>
    </dgm:pt>
    <dgm:pt modelId="{64157F48-B988-42AF-8B8E-B30A142C3347}" type="pres">
      <dgm:prSet presAssocID="{603202E7-CC7B-4483-B1EF-8A5EE0F6117A}" presName="noChildren" presStyleCnt="0"/>
      <dgm:spPr/>
    </dgm:pt>
    <dgm:pt modelId="{F5EFD4BC-F227-42CD-8FEC-18D81125C80E}" type="pres">
      <dgm:prSet presAssocID="{603202E7-CC7B-4483-B1EF-8A5EE0F6117A}" presName="gap" presStyleCnt="0"/>
      <dgm:spPr/>
    </dgm:pt>
    <dgm:pt modelId="{E30ED215-6326-40E8-9A07-EDBB5A3CAFBC}" type="pres">
      <dgm:prSet presAssocID="{603202E7-CC7B-4483-B1EF-8A5EE0F6117A}" presName="medCircle2" presStyleLbl="vennNode1" presStyleIdx="0" presStyleCnt="2" custLinFactNeighborX="-7508" custLinFactNeighborY="-8156"/>
      <dgm:spPr/>
    </dgm:pt>
    <dgm:pt modelId="{D9572E6F-B931-4B0C-8704-D9ED3A9FE50C}" type="pres">
      <dgm:prSet presAssocID="{603202E7-CC7B-4483-B1EF-8A5EE0F6117A}" presName="txLvlOnly1" presStyleLbl="revTx" presStyleIdx="0" presStyleCnt="2" custLinFactNeighborX="-1682" custLinFactNeighborY="36620"/>
      <dgm:spPr/>
    </dgm:pt>
    <dgm:pt modelId="{6D1C7BC4-B3B9-48DB-BD07-A1BAB0401282}" type="pres">
      <dgm:prSet presAssocID="{BEE7FF26-7F36-4F18-9B24-A4D3355F851A}" presName="noChildren" presStyleCnt="0"/>
      <dgm:spPr/>
    </dgm:pt>
    <dgm:pt modelId="{C22066AE-6B00-417C-9055-E7D64E306FD0}" type="pres">
      <dgm:prSet presAssocID="{BEE7FF26-7F36-4F18-9B24-A4D3355F851A}" presName="gap" presStyleCnt="0"/>
      <dgm:spPr/>
    </dgm:pt>
    <dgm:pt modelId="{120D4E27-BFC2-4076-AB50-BE685BA9D884}" type="pres">
      <dgm:prSet presAssocID="{BEE7FF26-7F36-4F18-9B24-A4D3355F851A}" presName="medCircle2" presStyleLbl="vennNode1" presStyleIdx="1" presStyleCnt="2"/>
      <dgm:spPr/>
    </dgm:pt>
    <dgm:pt modelId="{42585989-A670-4719-9E6C-D2A1FE6A0AD4}" type="pres">
      <dgm:prSet presAssocID="{BEE7FF26-7F36-4F18-9B24-A4D3355F851A}" presName="txLvlOnly1" presStyleLbl="revTx" presStyleIdx="1" presStyleCnt="2"/>
      <dgm:spPr/>
    </dgm:pt>
  </dgm:ptLst>
  <dgm:cxnLst>
    <dgm:cxn modelId="{3C8ABA11-E63E-4663-964A-9B4A02EDC577}" srcId="{6DBE56F7-AC0A-4A0E-B320-094E805928AB}" destId="{BEE7FF26-7F36-4F18-9B24-A4D3355F851A}" srcOrd="1" destOrd="0" parTransId="{F561AA22-B8B3-4B1C-82A7-9A5D564281C8}" sibTransId="{1928061A-37CC-4747-ABBC-4883ED12A0E2}"/>
    <dgm:cxn modelId="{598AE22B-5583-4EF1-BCDC-83C662FCBB8A}" srcId="{6DBE56F7-AC0A-4A0E-B320-094E805928AB}" destId="{603202E7-CC7B-4483-B1EF-8A5EE0F6117A}" srcOrd="0" destOrd="0" parTransId="{71AC7BD5-D541-4CC4-879B-34AEC4EBE271}" sibTransId="{5C4ABBBA-5310-457C-8450-E171349F211E}"/>
    <dgm:cxn modelId="{4E6FDC43-13CE-4C1D-922F-97977B6211DF}" type="presOf" srcId="{BEE7FF26-7F36-4F18-9B24-A4D3355F851A}" destId="{42585989-A670-4719-9E6C-D2A1FE6A0AD4}" srcOrd="0" destOrd="0" presId="urn:microsoft.com/office/officeart/2008/layout/VerticalCircleList"/>
    <dgm:cxn modelId="{54F6BBB2-25DD-4A5E-9F62-6A6D8F669FB6}" type="presOf" srcId="{6DBE56F7-AC0A-4A0E-B320-094E805928AB}" destId="{D919D0FD-7C62-435A-A360-1E1FC1DFEE1D}" srcOrd="0" destOrd="0" presId="urn:microsoft.com/office/officeart/2008/layout/VerticalCircleList"/>
    <dgm:cxn modelId="{0B286BDA-B62B-4BBF-A07F-014D2F800544}" type="presOf" srcId="{603202E7-CC7B-4483-B1EF-8A5EE0F6117A}" destId="{D9572E6F-B931-4B0C-8704-D9ED3A9FE50C}" srcOrd="0" destOrd="0" presId="urn:microsoft.com/office/officeart/2008/layout/VerticalCircleList"/>
    <dgm:cxn modelId="{CF212609-57D2-4641-8B84-43B6A4F0C585}" type="presParOf" srcId="{D919D0FD-7C62-435A-A360-1E1FC1DFEE1D}" destId="{64157F48-B988-42AF-8B8E-B30A142C3347}" srcOrd="0" destOrd="0" presId="urn:microsoft.com/office/officeart/2008/layout/VerticalCircleList"/>
    <dgm:cxn modelId="{33A3942D-CE46-4004-868F-11E04B69BCF2}" type="presParOf" srcId="{64157F48-B988-42AF-8B8E-B30A142C3347}" destId="{F5EFD4BC-F227-42CD-8FEC-18D81125C80E}" srcOrd="0" destOrd="0" presId="urn:microsoft.com/office/officeart/2008/layout/VerticalCircleList"/>
    <dgm:cxn modelId="{5124C9F1-6693-43B0-89F6-392AFF54E522}" type="presParOf" srcId="{64157F48-B988-42AF-8B8E-B30A142C3347}" destId="{E30ED215-6326-40E8-9A07-EDBB5A3CAFBC}" srcOrd="1" destOrd="0" presId="urn:microsoft.com/office/officeart/2008/layout/VerticalCircleList"/>
    <dgm:cxn modelId="{6D947617-A2D0-4D97-8972-713EFCEA3931}" type="presParOf" srcId="{64157F48-B988-42AF-8B8E-B30A142C3347}" destId="{D9572E6F-B931-4B0C-8704-D9ED3A9FE50C}" srcOrd="2" destOrd="0" presId="urn:microsoft.com/office/officeart/2008/layout/VerticalCircleList"/>
    <dgm:cxn modelId="{B8979548-41C9-4C6B-95A8-478AE6744246}" type="presParOf" srcId="{D919D0FD-7C62-435A-A360-1E1FC1DFEE1D}" destId="{6D1C7BC4-B3B9-48DB-BD07-A1BAB0401282}" srcOrd="1" destOrd="0" presId="urn:microsoft.com/office/officeart/2008/layout/VerticalCircleList"/>
    <dgm:cxn modelId="{D73B82D1-3BAC-4FE7-B986-09151403DC22}" type="presParOf" srcId="{6D1C7BC4-B3B9-48DB-BD07-A1BAB0401282}" destId="{C22066AE-6B00-417C-9055-E7D64E306FD0}" srcOrd="0" destOrd="0" presId="urn:microsoft.com/office/officeart/2008/layout/VerticalCircleList"/>
    <dgm:cxn modelId="{A535B437-FA0B-4B80-9F76-42D213FB39BF}" type="presParOf" srcId="{6D1C7BC4-B3B9-48DB-BD07-A1BAB0401282}" destId="{120D4E27-BFC2-4076-AB50-BE685BA9D884}" srcOrd="1" destOrd="0" presId="urn:microsoft.com/office/officeart/2008/layout/VerticalCircleList"/>
    <dgm:cxn modelId="{32A9075D-85BE-48C1-B2DB-ED44EF4911C6}" type="presParOf" srcId="{6D1C7BC4-B3B9-48DB-BD07-A1BAB0401282}" destId="{42585989-A670-4719-9E6C-D2A1FE6A0AD4}"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97BE1F-2E9F-439E-87AB-9AAA17F8B2F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62FEE5D-29CC-4E2E-9B8A-2C3BAFE6A2AB}">
      <dgm:prSet phldrT="[Text]" custT="1"/>
      <dgm:spPr>
        <a:solidFill>
          <a:schemeClr val="accent1">
            <a:lumMod val="75000"/>
          </a:schemeClr>
        </a:solidFill>
      </dgm:spPr>
      <dgm:t>
        <a:bodyPr/>
        <a:lstStyle/>
        <a:p>
          <a:r>
            <a:rPr lang="en-US" sz="3200" dirty="0"/>
            <a:t>Social Responsible Marketing</a:t>
          </a:r>
        </a:p>
      </dgm:t>
    </dgm:pt>
    <dgm:pt modelId="{EA8603BE-8CCD-4FDC-AEF9-D945191A6A61}" type="parTrans" cxnId="{EE090715-599B-45D6-B465-3CE138031066}">
      <dgm:prSet/>
      <dgm:spPr/>
      <dgm:t>
        <a:bodyPr/>
        <a:lstStyle/>
        <a:p>
          <a:endParaRPr lang="en-US"/>
        </a:p>
      </dgm:t>
    </dgm:pt>
    <dgm:pt modelId="{AB66B6E2-4653-49FD-996C-568E9F0E863E}" type="sibTrans" cxnId="{EE090715-599B-45D6-B465-3CE138031066}">
      <dgm:prSet/>
      <dgm:spPr/>
      <dgm:t>
        <a:bodyPr/>
        <a:lstStyle/>
        <a:p>
          <a:endParaRPr lang="en-US"/>
        </a:p>
      </dgm:t>
    </dgm:pt>
    <dgm:pt modelId="{54C26AC4-0C3D-4A29-BDE8-1DC6E0CE1B63}">
      <dgm:prSet phldrT="[Text]" custT="1"/>
      <dgm:spPr/>
      <dgm:t>
        <a:bodyPr/>
        <a:lstStyle/>
        <a:p>
          <a:r>
            <a:rPr lang="en-US" sz="3200" dirty="0"/>
            <a:t>Marketing of relations</a:t>
          </a:r>
        </a:p>
      </dgm:t>
    </dgm:pt>
    <dgm:pt modelId="{535227AF-5CA6-4A0D-9E6E-5870997E290F}" type="parTrans" cxnId="{5DA6BB6E-7C3D-496C-B2AF-18679CDA757E}">
      <dgm:prSet/>
      <dgm:spPr/>
      <dgm:t>
        <a:bodyPr/>
        <a:lstStyle/>
        <a:p>
          <a:endParaRPr lang="en-US"/>
        </a:p>
      </dgm:t>
    </dgm:pt>
    <dgm:pt modelId="{1BBA1D90-68D7-404D-9350-E5017CDC46E9}" type="sibTrans" cxnId="{5DA6BB6E-7C3D-496C-B2AF-18679CDA757E}">
      <dgm:prSet/>
      <dgm:spPr/>
      <dgm:t>
        <a:bodyPr/>
        <a:lstStyle/>
        <a:p>
          <a:endParaRPr lang="en-US"/>
        </a:p>
      </dgm:t>
    </dgm:pt>
    <dgm:pt modelId="{16FC7EAA-8447-40D2-9A8B-346A233B61EB}">
      <dgm:prSet phldrT="[Text]" custT="1"/>
      <dgm:spPr/>
      <dgm:t>
        <a:bodyPr/>
        <a:lstStyle/>
        <a:p>
          <a:r>
            <a:rPr lang="bg-BG" sz="3600" dirty="0"/>
            <a:t> </a:t>
          </a:r>
          <a:r>
            <a:rPr lang="en-US" sz="2800" dirty="0"/>
            <a:t>Pharmaceutical marketing in action</a:t>
          </a:r>
        </a:p>
      </dgm:t>
    </dgm:pt>
    <dgm:pt modelId="{BEE21CCB-6BF0-4B60-8C02-E40F724F5972}" type="parTrans" cxnId="{F4590EE0-5E01-443B-A8EF-BB7793C4D181}">
      <dgm:prSet/>
      <dgm:spPr/>
      <dgm:t>
        <a:bodyPr/>
        <a:lstStyle/>
        <a:p>
          <a:endParaRPr lang="en-US"/>
        </a:p>
      </dgm:t>
    </dgm:pt>
    <dgm:pt modelId="{C613D5DB-8407-4315-AAA4-2AD9ADA3AA76}" type="sibTrans" cxnId="{F4590EE0-5E01-443B-A8EF-BB7793C4D181}">
      <dgm:prSet/>
      <dgm:spPr/>
      <dgm:t>
        <a:bodyPr/>
        <a:lstStyle/>
        <a:p>
          <a:endParaRPr lang="en-US"/>
        </a:p>
      </dgm:t>
    </dgm:pt>
    <dgm:pt modelId="{3E19125C-A0C2-405A-BB6E-14071FD44843}">
      <dgm:prSet phldrT="[Text]" custT="1"/>
      <dgm:spPr/>
      <dgm:t>
        <a:bodyPr/>
        <a:lstStyle/>
        <a:p>
          <a:r>
            <a:rPr lang="bg-BG" sz="2800" dirty="0"/>
            <a:t> </a:t>
          </a:r>
          <a:r>
            <a:rPr lang="en-US" sz="2800" dirty="0"/>
            <a:t>HOLISTIC MARKETING  FRAME -                                  communication, information, environment …..</a:t>
          </a:r>
        </a:p>
      </dgm:t>
    </dgm:pt>
    <dgm:pt modelId="{AC286475-F6FD-485C-9D65-47732F9335E6}" type="parTrans" cxnId="{085E0E2B-764B-4623-B0D9-0F469F0BAAF8}">
      <dgm:prSet/>
      <dgm:spPr/>
      <dgm:t>
        <a:bodyPr/>
        <a:lstStyle/>
        <a:p>
          <a:endParaRPr lang="en-US"/>
        </a:p>
      </dgm:t>
    </dgm:pt>
    <dgm:pt modelId="{0B9BC108-96A9-4A49-B991-77F76F09FA17}" type="sibTrans" cxnId="{085E0E2B-764B-4623-B0D9-0F469F0BAAF8}">
      <dgm:prSet/>
      <dgm:spPr/>
      <dgm:t>
        <a:bodyPr/>
        <a:lstStyle/>
        <a:p>
          <a:endParaRPr lang="en-US"/>
        </a:p>
      </dgm:t>
    </dgm:pt>
    <dgm:pt modelId="{E296717B-0810-440E-8FEE-D931A9FE8CB1}" type="pres">
      <dgm:prSet presAssocID="{C797BE1F-2E9F-439E-87AB-9AAA17F8B2F4}" presName="linear" presStyleCnt="0">
        <dgm:presLayoutVars>
          <dgm:animLvl val="lvl"/>
          <dgm:resizeHandles val="exact"/>
        </dgm:presLayoutVars>
      </dgm:prSet>
      <dgm:spPr/>
    </dgm:pt>
    <dgm:pt modelId="{47A5EB9F-14C3-4E40-95C6-9C825397A39E}" type="pres">
      <dgm:prSet presAssocID="{A62FEE5D-29CC-4E2E-9B8A-2C3BAFE6A2AB}" presName="parentText" presStyleLbl="node1" presStyleIdx="0" presStyleCnt="2" custLinFactNeighborX="-4" custLinFactNeighborY="-9304">
        <dgm:presLayoutVars>
          <dgm:chMax val="0"/>
          <dgm:bulletEnabled val="1"/>
        </dgm:presLayoutVars>
      </dgm:prSet>
      <dgm:spPr/>
    </dgm:pt>
    <dgm:pt modelId="{3717298C-9041-4267-A26E-C8EC3EC9C68A}" type="pres">
      <dgm:prSet presAssocID="{AB66B6E2-4653-49FD-996C-568E9F0E863E}" presName="spacer" presStyleCnt="0"/>
      <dgm:spPr/>
    </dgm:pt>
    <dgm:pt modelId="{7A05A34F-CD28-4DFF-8ACE-AC58434C685D}" type="pres">
      <dgm:prSet presAssocID="{54C26AC4-0C3D-4A29-BDE8-1DC6E0CE1B63}" presName="parentText" presStyleLbl="node1" presStyleIdx="1" presStyleCnt="2">
        <dgm:presLayoutVars>
          <dgm:chMax val="0"/>
          <dgm:bulletEnabled val="1"/>
        </dgm:presLayoutVars>
      </dgm:prSet>
      <dgm:spPr/>
    </dgm:pt>
    <dgm:pt modelId="{399D8E08-41B6-49A3-8F38-D9BD53988C3A}" type="pres">
      <dgm:prSet presAssocID="{54C26AC4-0C3D-4A29-BDE8-1DC6E0CE1B63}" presName="childText" presStyleLbl="revTx" presStyleIdx="0" presStyleCnt="1">
        <dgm:presLayoutVars>
          <dgm:bulletEnabled val="1"/>
        </dgm:presLayoutVars>
      </dgm:prSet>
      <dgm:spPr/>
    </dgm:pt>
  </dgm:ptLst>
  <dgm:cxnLst>
    <dgm:cxn modelId="{EE090715-599B-45D6-B465-3CE138031066}" srcId="{C797BE1F-2E9F-439E-87AB-9AAA17F8B2F4}" destId="{A62FEE5D-29CC-4E2E-9B8A-2C3BAFE6A2AB}" srcOrd="0" destOrd="0" parTransId="{EA8603BE-8CCD-4FDC-AEF9-D945191A6A61}" sibTransId="{AB66B6E2-4653-49FD-996C-568E9F0E863E}"/>
    <dgm:cxn modelId="{F22EBB1C-CD9D-4DCD-BA05-089AE698E6C4}" type="presOf" srcId="{3E19125C-A0C2-405A-BB6E-14071FD44843}" destId="{399D8E08-41B6-49A3-8F38-D9BD53988C3A}" srcOrd="0" destOrd="1" presId="urn:microsoft.com/office/officeart/2005/8/layout/vList2"/>
    <dgm:cxn modelId="{3DD7D91D-970F-4E4C-9BE1-A40D9D7F980B}" type="presOf" srcId="{C797BE1F-2E9F-439E-87AB-9AAA17F8B2F4}" destId="{E296717B-0810-440E-8FEE-D931A9FE8CB1}" srcOrd="0" destOrd="0" presId="urn:microsoft.com/office/officeart/2005/8/layout/vList2"/>
    <dgm:cxn modelId="{F7BBAE23-CA40-4B73-B57E-41AD534333F9}" type="presOf" srcId="{A62FEE5D-29CC-4E2E-9B8A-2C3BAFE6A2AB}" destId="{47A5EB9F-14C3-4E40-95C6-9C825397A39E}" srcOrd="0" destOrd="0" presId="urn:microsoft.com/office/officeart/2005/8/layout/vList2"/>
    <dgm:cxn modelId="{085E0E2B-764B-4623-B0D9-0F469F0BAAF8}" srcId="{54C26AC4-0C3D-4A29-BDE8-1DC6E0CE1B63}" destId="{3E19125C-A0C2-405A-BB6E-14071FD44843}" srcOrd="1" destOrd="0" parTransId="{AC286475-F6FD-485C-9D65-47732F9335E6}" sibTransId="{0B9BC108-96A9-4A49-B991-77F76F09FA17}"/>
    <dgm:cxn modelId="{5DA6BB6E-7C3D-496C-B2AF-18679CDA757E}" srcId="{C797BE1F-2E9F-439E-87AB-9AAA17F8B2F4}" destId="{54C26AC4-0C3D-4A29-BDE8-1DC6E0CE1B63}" srcOrd="1" destOrd="0" parTransId="{535227AF-5CA6-4A0D-9E6E-5870997E290F}" sibTransId="{1BBA1D90-68D7-404D-9350-E5017CDC46E9}"/>
    <dgm:cxn modelId="{ED7A22D6-C7A6-4CB7-9680-E7F964CDAE50}" type="presOf" srcId="{54C26AC4-0C3D-4A29-BDE8-1DC6E0CE1B63}" destId="{7A05A34F-CD28-4DFF-8ACE-AC58434C685D}" srcOrd="0" destOrd="0" presId="urn:microsoft.com/office/officeart/2005/8/layout/vList2"/>
    <dgm:cxn modelId="{F4590EE0-5E01-443B-A8EF-BB7793C4D181}" srcId="{54C26AC4-0C3D-4A29-BDE8-1DC6E0CE1B63}" destId="{16FC7EAA-8447-40D2-9A8B-346A233B61EB}" srcOrd="0" destOrd="0" parTransId="{BEE21CCB-6BF0-4B60-8C02-E40F724F5972}" sibTransId="{C613D5DB-8407-4315-AAA4-2AD9ADA3AA76}"/>
    <dgm:cxn modelId="{923922E9-35D6-4976-BB58-1E4A5BE017A0}" type="presOf" srcId="{16FC7EAA-8447-40D2-9A8B-346A233B61EB}" destId="{399D8E08-41B6-49A3-8F38-D9BD53988C3A}" srcOrd="0" destOrd="0" presId="urn:microsoft.com/office/officeart/2005/8/layout/vList2"/>
    <dgm:cxn modelId="{E3F4EB3E-3369-43BC-9EBC-32E8E5F221E6}" type="presParOf" srcId="{E296717B-0810-440E-8FEE-D931A9FE8CB1}" destId="{47A5EB9F-14C3-4E40-95C6-9C825397A39E}" srcOrd="0" destOrd="0" presId="urn:microsoft.com/office/officeart/2005/8/layout/vList2"/>
    <dgm:cxn modelId="{6370A1BF-1D76-4999-9386-17BC70D0C4B5}" type="presParOf" srcId="{E296717B-0810-440E-8FEE-D931A9FE8CB1}" destId="{3717298C-9041-4267-A26E-C8EC3EC9C68A}" srcOrd="1" destOrd="0" presId="urn:microsoft.com/office/officeart/2005/8/layout/vList2"/>
    <dgm:cxn modelId="{95CE6F0C-E6B2-417C-B081-D9CE427DA087}" type="presParOf" srcId="{E296717B-0810-440E-8FEE-D931A9FE8CB1}" destId="{7A05A34F-CD28-4DFF-8ACE-AC58434C685D}" srcOrd="2" destOrd="0" presId="urn:microsoft.com/office/officeart/2005/8/layout/vList2"/>
    <dgm:cxn modelId="{CAAF3B22-AB64-42CF-8EB4-6CC473F3DC8C}" type="presParOf" srcId="{E296717B-0810-440E-8FEE-D931A9FE8CB1}" destId="{399D8E08-41B6-49A3-8F38-D9BD53988C3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15E85DD-14BA-4180-A424-9888ECF70130}"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9D591419-CDB2-4457-AE82-E0E78DA61827}">
      <dgm:prSet/>
      <dgm:spPr/>
      <dgm:t>
        <a:bodyPr/>
        <a:lstStyle/>
        <a:p>
          <a:pPr algn="l" rtl="0"/>
          <a:r>
            <a:rPr lang="en-US" dirty="0"/>
            <a:t>To promote  new suppliers providing exclusive rights to STING AD to market and distribute its products on the Bulgarian market</a:t>
          </a:r>
          <a:r>
            <a:rPr lang="bg-BG" dirty="0"/>
            <a:t> </a:t>
          </a:r>
          <a:r>
            <a:rPr lang="en-US" dirty="0"/>
            <a:t>using</a:t>
          </a:r>
          <a:r>
            <a:rPr lang="bg-BG" dirty="0"/>
            <a:t> </a:t>
          </a:r>
          <a:r>
            <a:rPr lang="en-US" dirty="0"/>
            <a:t>medical representatives and sales representatives for the projects assigned.</a:t>
          </a:r>
          <a:endParaRPr lang="bg-BG" dirty="0"/>
        </a:p>
      </dgm:t>
    </dgm:pt>
    <dgm:pt modelId="{91397144-821B-4C2F-B76B-CB425C4AC407}" type="parTrans" cxnId="{3F46C7DF-BCE8-4FFF-B141-EEE583370367}">
      <dgm:prSet/>
      <dgm:spPr/>
      <dgm:t>
        <a:bodyPr/>
        <a:lstStyle/>
        <a:p>
          <a:endParaRPr lang="en-US"/>
        </a:p>
      </dgm:t>
    </dgm:pt>
    <dgm:pt modelId="{B9BB6032-85EA-4A04-88BC-FDC1C45428C6}" type="sibTrans" cxnId="{3F46C7DF-BCE8-4FFF-B141-EEE583370367}">
      <dgm:prSet/>
      <dgm:spPr/>
      <dgm:t>
        <a:bodyPr/>
        <a:lstStyle/>
        <a:p>
          <a:endParaRPr lang="en-US"/>
        </a:p>
      </dgm:t>
    </dgm:pt>
    <dgm:pt modelId="{78B544F3-D112-440A-AF1B-BD449F620AA7}">
      <dgm:prSet/>
      <dgm:spPr/>
      <dgm:t>
        <a:bodyPr/>
        <a:lstStyle/>
        <a:p>
          <a:pPr algn="l" rtl="0"/>
          <a:r>
            <a:rPr lang="en-US" dirty="0"/>
            <a:t>To increase the efficiency of the chain work: "Manufacturer-Sting-pharmacies" through initiatives such as  VU (as a virtual union of pharmacies).....</a:t>
          </a:r>
          <a:endParaRPr lang="bg-BG" dirty="0"/>
        </a:p>
      </dgm:t>
    </dgm:pt>
    <dgm:pt modelId="{58C97F63-C84E-4846-AD89-B97F4C5DF7ED}" type="parTrans" cxnId="{B26CEA14-A5A8-4703-A012-FD978491EC3E}">
      <dgm:prSet/>
      <dgm:spPr/>
      <dgm:t>
        <a:bodyPr/>
        <a:lstStyle/>
        <a:p>
          <a:endParaRPr lang="en-US"/>
        </a:p>
      </dgm:t>
    </dgm:pt>
    <dgm:pt modelId="{ACBFA9FD-EA24-4D1E-BD45-83CDBD99638F}" type="sibTrans" cxnId="{B26CEA14-A5A8-4703-A012-FD978491EC3E}">
      <dgm:prSet/>
      <dgm:spPr/>
      <dgm:t>
        <a:bodyPr/>
        <a:lstStyle/>
        <a:p>
          <a:endParaRPr lang="en-US"/>
        </a:p>
      </dgm:t>
    </dgm:pt>
    <dgm:pt modelId="{4574271D-F93A-441B-832E-63B60F762102}">
      <dgm:prSet/>
      <dgm:spPr/>
      <dgm:t>
        <a:bodyPr/>
        <a:lstStyle/>
        <a:p>
          <a:pPr algn="l" rtl="0"/>
          <a:r>
            <a:rPr lang="en-US" dirty="0"/>
            <a:t>To continue organizing and conducting marketing activities to support customers.</a:t>
          </a:r>
          <a:endParaRPr lang="bg-BG" dirty="0"/>
        </a:p>
      </dgm:t>
    </dgm:pt>
    <dgm:pt modelId="{BD87B58B-8C2C-4D12-89A2-3CFA7BE9BBAC}" type="parTrans" cxnId="{32246321-D5FE-4C05-ABBC-3EA99512206F}">
      <dgm:prSet/>
      <dgm:spPr/>
      <dgm:t>
        <a:bodyPr/>
        <a:lstStyle/>
        <a:p>
          <a:endParaRPr lang="en-US"/>
        </a:p>
      </dgm:t>
    </dgm:pt>
    <dgm:pt modelId="{780130CC-059C-4EA9-8E8D-874C387628A7}" type="sibTrans" cxnId="{32246321-D5FE-4C05-ABBC-3EA99512206F}">
      <dgm:prSet/>
      <dgm:spPr/>
      <dgm:t>
        <a:bodyPr/>
        <a:lstStyle/>
        <a:p>
          <a:endParaRPr lang="en-US"/>
        </a:p>
      </dgm:t>
    </dgm:pt>
    <dgm:pt modelId="{0612D5FC-B1DD-41FB-93DF-F4FD2B56B085}" type="pres">
      <dgm:prSet presAssocID="{F15E85DD-14BA-4180-A424-9888ECF70130}" presName="compositeShape" presStyleCnt="0">
        <dgm:presLayoutVars>
          <dgm:dir/>
          <dgm:resizeHandles/>
        </dgm:presLayoutVars>
      </dgm:prSet>
      <dgm:spPr/>
    </dgm:pt>
    <dgm:pt modelId="{BA2DF34F-497A-4FCF-923F-BCC813663ADF}" type="pres">
      <dgm:prSet presAssocID="{F15E85DD-14BA-4180-A424-9888ECF70130}" presName="pyramid" presStyleLbl="node1" presStyleIdx="0" presStyleCnt="1"/>
      <dgm:spPr/>
    </dgm:pt>
    <dgm:pt modelId="{472B69AA-9290-408F-ADCB-B516344F7863}" type="pres">
      <dgm:prSet presAssocID="{F15E85DD-14BA-4180-A424-9888ECF70130}" presName="theList" presStyleCnt="0"/>
      <dgm:spPr/>
    </dgm:pt>
    <dgm:pt modelId="{D40557A8-B3EA-4772-BDFF-D6176D7238E2}" type="pres">
      <dgm:prSet presAssocID="{9D591419-CDB2-4457-AE82-E0E78DA61827}" presName="aNode" presStyleLbl="fgAcc1" presStyleIdx="0" presStyleCnt="3">
        <dgm:presLayoutVars>
          <dgm:bulletEnabled val="1"/>
        </dgm:presLayoutVars>
      </dgm:prSet>
      <dgm:spPr/>
    </dgm:pt>
    <dgm:pt modelId="{6A1B31C1-B304-4B37-A3B7-3BE803D834BD}" type="pres">
      <dgm:prSet presAssocID="{9D591419-CDB2-4457-AE82-E0E78DA61827}" presName="aSpace" presStyleCnt="0"/>
      <dgm:spPr/>
    </dgm:pt>
    <dgm:pt modelId="{81D89CE8-4E54-4588-8C4B-88C77B2457AB}" type="pres">
      <dgm:prSet presAssocID="{78B544F3-D112-440A-AF1B-BD449F620AA7}" presName="aNode" presStyleLbl="fgAcc1" presStyleIdx="1" presStyleCnt="3">
        <dgm:presLayoutVars>
          <dgm:bulletEnabled val="1"/>
        </dgm:presLayoutVars>
      </dgm:prSet>
      <dgm:spPr/>
    </dgm:pt>
    <dgm:pt modelId="{5C08ED33-C21B-4FDA-81AC-1702F971EC72}" type="pres">
      <dgm:prSet presAssocID="{78B544F3-D112-440A-AF1B-BD449F620AA7}" presName="aSpace" presStyleCnt="0"/>
      <dgm:spPr/>
    </dgm:pt>
    <dgm:pt modelId="{055F535C-C5B5-41D4-AC67-ED3627FE7E2E}" type="pres">
      <dgm:prSet presAssocID="{4574271D-F93A-441B-832E-63B60F762102}" presName="aNode" presStyleLbl="fgAcc1" presStyleIdx="2" presStyleCnt="3">
        <dgm:presLayoutVars>
          <dgm:bulletEnabled val="1"/>
        </dgm:presLayoutVars>
      </dgm:prSet>
      <dgm:spPr/>
    </dgm:pt>
    <dgm:pt modelId="{D858D570-2D9E-43F4-A517-5B13511DDF03}" type="pres">
      <dgm:prSet presAssocID="{4574271D-F93A-441B-832E-63B60F762102}" presName="aSpace" presStyleCnt="0"/>
      <dgm:spPr/>
    </dgm:pt>
  </dgm:ptLst>
  <dgm:cxnLst>
    <dgm:cxn modelId="{B26CEA14-A5A8-4703-A012-FD978491EC3E}" srcId="{F15E85DD-14BA-4180-A424-9888ECF70130}" destId="{78B544F3-D112-440A-AF1B-BD449F620AA7}" srcOrd="1" destOrd="0" parTransId="{58C97F63-C84E-4846-AD89-B97F4C5DF7ED}" sibTransId="{ACBFA9FD-EA24-4D1E-BD45-83CDBD99638F}"/>
    <dgm:cxn modelId="{D62B2B1D-2E93-4CCB-B3CA-1E4D5B9A5DB6}" type="presOf" srcId="{F15E85DD-14BA-4180-A424-9888ECF70130}" destId="{0612D5FC-B1DD-41FB-93DF-F4FD2B56B085}" srcOrd="0" destOrd="0" presId="urn:microsoft.com/office/officeart/2005/8/layout/pyramid2"/>
    <dgm:cxn modelId="{32246321-D5FE-4C05-ABBC-3EA99512206F}" srcId="{F15E85DD-14BA-4180-A424-9888ECF70130}" destId="{4574271D-F93A-441B-832E-63B60F762102}" srcOrd="2" destOrd="0" parTransId="{BD87B58B-8C2C-4D12-89A2-3CFA7BE9BBAC}" sibTransId="{780130CC-059C-4EA9-8E8D-874C387628A7}"/>
    <dgm:cxn modelId="{BD052887-673B-40E1-BCD7-6811A36C67ED}" type="presOf" srcId="{9D591419-CDB2-4457-AE82-E0E78DA61827}" destId="{D40557A8-B3EA-4772-BDFF-D6176D7238E2}" srcOrd="0" destOrd="0" presId="urn:microsoft.com/office/officeart/2005/8/layout/pyramid2"/>
    <dgm:cxn modelId="{1B0F1F8D-564C-4426-B701-8DF8296148B0}" type="presOf" srcId="{78B544F3-D112-440A-AF1B-BD449F620AA7}" destId="{81D89CE8-4E54-4588-8C4B-88C77B2457AB}" srcOrd="0" destOrd="0" presId="urn:microsoft.com/office/officeart/2005/8/layout/pyramid2"/>
    <dgm:cxn modelId="{406E55AF-1326-4F32-8659-409F6C25A6EF}" type="presOf" srcId="{4574271D-F93A-441B-832E-63B60F762102}" destId="{055F535C-C5B5-41D4-AC67-ED3627FE7E2E}" srcOrd="0" destOrd="0" presId="urn:microsoft.com/office/officeart/2005/8/layout/pyramid2"/>
    <dgm:cxn modelId="{3F46C7DF-BCE8-4FFF-B141-EEE583370367}" srcId="{F15E85DD-14BA-4180-A424-9888ECF70130}" destId="{9D591419-CDB2-4457-AE82-E0E78DA61827}" srcOrd="0" destOrd="0" parTransId="{91397144-821B-4C2F-B76B-CB425C4AC407}" sibTransId="{B9BB6032-85EA-4A04-88BC-FDC1C45428C6}"/>
    <dgm:cxn modelId="{3AACB5DE-596E-4D43-B9C8-20424CCCFFFB}" type="presParOf" srcId="{0612D5FC-B1DD-41FB-93DF-F4FD2B56B085}" destId="{BA2DF34F-497A-4FCF-923F-BCC813663ADF}" srcOrd="0" destOrd="0" presId="urn:microsoft.com/office/officeart/2005/8/layout/pyramid2"/>
    <dgm:cxn modelId="{70AC14E9-DFD2-4A17-B71E-F63D1A7D8812}" type="presParOf" srcId="{0612D5FC-B1DD-41FB-93DF-F4FD2B56B085}" destId="{472B69AA-9290-408F-ADCB-B516344F7863}" srcOrd="1" destOrd="0" presId="urn:microsoft.com/office/officeart/2005/8/layout/pyramid2"/>
    <dgm:cxn modelId="{0EEA62D2-0A15-422D-86AD-36D04DE8CE62}" type="presParOf" srcId="{472B69AA-9290-408F-ADCB-B516344F7863}" destId="{D40557A8-B3EA-4772-BDFF-D6176D7238E2}" srcOrd="0" destOrd="0" presId="urn:microsoft.com/office/officeart/2005/8/layout/pyramid2"/>
    <dgm:cxn modelId="{75B4228D-09D1-4900-92F5-B2E892F30E12}" type="presParOf" srcId="{472B69AA-9290-408F-ADCB-B516344F7863}" destId="{6A1B31C1-B304-4B37-A3B7-3BE803D834BD}" srcOrd="1" destOrd="0" presId="urn:microsoft.com/office/officeart/2005/8/layout/pyramid2"/>
    <dgm:cxn modelId="{F015D523-4F53-4916-B290-DC69D662A578}" type="presParOf" srcId="{472B69AA-9290-408F-ADCB-B516344F7863}" destId="{81D89CE8-4E54-4588-8C4B-88C77B2457AB}" srcOrd="2" destOrd="0" presId="urn:microsoft.com/office/officeart/2005/8/layout/pyramid2"/>
    <dgm:cxn modelId="{12E12E84-F71A-44A6-BC4C-BCB53A9ED7D3}" type="presParOf" srcId="{472B69AA-9290-408F-ADCB-B516344F7863}" destId="{5C08ED33-C21B-4FDA-81AC-1702F971EC72}" srcOrd="3" destOrd="0" presId="urn:microsoft.com/office/officeart/2005/8/layout/pyramid2"/>
    <dgm:cxn modelId="{5614E88B-81A1-4378-ACA2-F11AC14F98BF}" type="presParOf" srcId="{472B69AA-9290-408F-ADCB-B516344F7863}" destId="{055F535C-C5B5-41D4-AC67-ED3627FE7E2E}" srcOrd="4" destOrd="0" presId="urn:microsoft.com/office/officeart/2005/8/layout/pyramid2"/>
    <dgm:cxn modelId="{0C80D687-823D-420A-BCE8-B1057E1F329F}" type="presParOf" srcId="{472B69AA-9290-408F-ADCB-B516344F7863}" destId="{D858D570-2D9E-43F4-A517-5B13511DDF03}"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580B5DA-0D3F-41C9-9992-5C6FA3B84EF7}" type="doc">
      <dgm:prSet loTypeId="urn:microsoft.com/office/officeart/2005/8/layout/hProcess9" loCatId="process" qsTypeId="urn:microsoft.com/office/officeart/2005/8/quickstyle/3d4" qsCatId="3D" csTypeId="urn:microsoft.com/office/officeart/2005/8/colors/colorful3" csCatId="colorful" phldr="1"/>
      <dgm:spPr/>
      <dgm:t>
        <a:bodyPr/>
        <a:lstStyle/>
        <a:p>
          <a:endParaRPr lang="en-US"/>
        </a:p>
      </dgm:t>
    </dgm:pt>
    <dgm:pt modelId="{A188D6FC-FA3D-4659-A1CD-19E8BB283E09}">
      <dgm:prSet/>
      <dgm:spPr/>
      <dgm:t>
        <a:bodyPr/>
        <a:lstStyle/>
        <a:p>
          <a:pPr rtl="0"/>
          <a:r>
            <a:rPr lang="en-US" dirty="0"/>
            <a:t>To maintain a leading position among distributors of pharmaceutical products in Bulgaria.</a:t>
          </a:r>
          <a:endParaRPr lang="bg-BG" dirty="0"/>
        </a:p>
      </dgm:t>
    </dgm:pt>
    <dgm:pt modelId="{D0828462-7CF5-47CE-9BF8-F4D3C0F4EAD4}" type="parTrans" cxnId="{3C70F4B8-B0EE-4786-8012-F61686A80CD1}">
      <dgm:prSet/>
      <dgm:spPr/>
      <dgm:t>
        <a:bodyPr/>
        <a:lstStyle/>
        <a:p>
          <a:endParaRPr lang="en-US"/>
        </a:p>
      </dgm:t>
    </dgm:pt>
    <dgm:pt modelId="{8A28C644-BC69-48B4-9454-B270300C9F76}" type="sibTrans" cxnId="{3C70F4B8-B0EE-4786-8012-F61686A80CD1}">
      <dgm:prSet/>
      <dgm:spPr/>
      <dgm:t>
        <a:bodyPr/>
        <a:lstStyle/>
        <a:p>
          <a:endParaRPr lang="en-US"/>
        </a:p>
      </dgm:t>
    </dgm:pt>
    <dgm:pt modelId="{47CE47BB-C97C-4467-8FE3-278F3FF24E04}">
      <dgm:prSet/>
      <dgm:spPr/>
      <dgm:t>
        <a:bodyPr/>
        <a:lstStyle/>
        <a:p>
          <a:pPr rtl="0"/>
          <a:r>
            <a:rPr lang="en-US" dirty="0"/>
            <a:t>To achieve and maintain sustainable growth within 5 -8%.</a:t>
          </a:r>
          <a:endParaRPr lang="bg-BG" dirty="0"/>
        </a:p>
      </dgm:t>
    </dgm:pt>
    <dgm:pt modelId="{A8543905-6581-40B7-841E-C8A27CCCA415}" type="parTrans" cxnId="{FF14893B-13CF-4FCA-88AC-1CC4CC24950C}">
      <dgm:prSet/>
      <dgm:spPr/>
      <dgm:t>
        <a:bodyPr/>
        <a:lstStyle/>
        <a:p>
          <a:endParaRPr lang="en-US"/>
        </a:p>
      </dgm:t>
    </dgm:pt>
    <dgm:pt modelId="{1A0C4648-4D90-41CE-9CA8-0AEFC1DD99D0}" type="sibTrans" cxnId="{FF14893B-13CF-4FCA-88AC-1CC4CC24950C}">
      <dgm:prSet/>
      <dgm:spPr/>
      <dgm:t>
        <a:bodyPr/>
        <a:lstStyle/>
        <a:p>
          <a:endParaRPr lang="en-US"/>
        </a:p>
      </dgm:t>
    </dgm:pt>
    <dgm:pt modelId="{1E9C1C76-511F-46D0-A74B-EEFAA532BF11}" type="pres">
      <dgm:prSet presAssocID="{5580B5DA-0D3F-41C9-9992-5C6FA3B84EF7}" presName="CompostProcess" presStyleCnt="0">
        <dgm:presLayoutVars>
          <dgm:dir/>
          <dgm:resizeHandles val="exact"/>
        </dgm:presLayoutVars>
      </dgm:prSet>
      <dgm:spPr/>
    </dgm:pt>
    <dgm:pt modelId="{8ACDA624-C3AB-4E07-B7B3-9F27D398110A}" type="pres">
      <dgm:prSet presAssocID="{5580B5DA-0D3F-41C9-9992-5C6FA3B84EF7}" presName="arrow" presStyleLbl="bgShp" presStyleIdx="0" presStyleCnt="1"/>
      <dgm:spPr/>
    </dgm:pt>
    <dgm:pt modelId="{6CF82B6C-B3DE-4A80-B858-13C81D7BEA3B}" type="pres">
      <dgm:prSet presAssocID="{5580B5DA-0D3F-41C9-9992-5C6FA3B84EF7}" presName="linearProcess" presStyleCnt="0"/>
      <dgm:spPr/>
    </dgm:pt>
    <dgm:pt modelId="{8AC823E3-216A-45C3-92F4-4AC91226770A}" type="pres">
      <dgm:prSet presAssocID="{A188D6FC-FA3D-4659-A1CD-19E8BB283E09}" presName="textNode" presStyleLbl="node1" presStyleIdx="0" presStyleCnt="2">
        <dgm:presLayoutVars>
          <dgm:bulletEnabled val="1"/>
        </dgm:presLayoutVars>
      </dgm:prSet>
      <dgm:spPr/>
    </dgm:pt>
    <dgm:pt modelId="{07437053-8350-4D12-9E67-86A032CF3BCE}" type="pres">
      <dgm:prSet presAssocID="{8A28C644-BC69-48B4-9454-B270300C9F76}" presName="sibTrans" presStyleCnt="0"/>
      <dgm:spPr/>
    </dgm:pt>
    <dgm:pt modelId="{52AAE6BC-7B06-4CD1-AFC8-5DA6BD46BBDE}" type="pres">
      <dgm:prSet presAssocID="{47CE47BB-C97C-4467-8FE3-278F3FF24E04}" presName="textNode" presStyleLbl="node1" presStyleIdx="1" presStyleCnt="2">
        <dgm:presLayoutVars>
          <dgm:bulletEnabled val="1"/>
        </dgm:presLayoutVars>
      </dgm:prSet>
      <dgm:spPr/>
    </dgm:pt>
  </dgm:ptLst>
  <dgm:cxnLst>
    <dgm:cxn modelId="{FF14893B-13CF-4FCA-88AC-1CC4CC24950C}" srcId="{5580B5DA-0D3F-41C9-9992-5C6FA3B84EF7}" destId="{47CE47BB-C97C-4467-8FE3-278F3FF24E04}" srcOrd="1" destOrd="0" parTransId="{A8543905-6581-40B7-841E-C8A27CCCA415}" sibTransId="{1A0C4648-4D90-41CE-9CA8-0AEFC1DD99D0}"/>
    <dgm:cxn modelId="{49B64E96-1899-433E-BB70-6A9D4023FFD9}" type="presOf" srcId="{47CE47BB-C97C-4467-8FE3-278F3FF24E04}" destId="{52AAE6BC-7B06-4CD1-AFC8-5DA6BD46BBDE}" srcOrd="0" destOrd="0" presId="urn:microsoft.com/office/officeart/2005/8/layout/hProcess9"/>
    <dgm:cxn modelId="{AA76D0B8-90BD-4B79-B5AD-9A334A198EFE}" type="presOf" srcId="{A188D6FC-FA3D-4659-A1CD-19E8BB283E09}" destId="{8AC823E3-216A-45C3-92F4-4AC91226770A}" srcOrd="0" destOrd="0" presId="urn:microsoft.com/office/officeart/2005/8/layout/hProcess9"/>
    <dgm:cxn modelId="{3C70F4B8-B0EE-4786-8012-F61686A80CD1}" srcId="{5580B5DA-0D3F-41C9-9992-5C6FA3B84EF7}" destId="{A188D6FC-FA3D-4659-A1CD-19E8BB283E09}" srcOrd="0" destOrd="0" parTransId="{D0828462-7CF5-47CE-9BF8-F4D3C0F4EAD4}" sibTransId="{8A28C644-BC69-48B4-9454-B270300C9F76}"/>
    <dgm:cxn modelId="{09593EBE-219E-4C77-B6A9-8D2F4565578B}" type="presOf" srcId="{5580B5DA-0D3F-41C9-9992-5C6FA3B84EF7}" destId="{1E9C1C76-511F-46D0-A74B-EEFAA532BF11}" srcOrd="0" destOrd="0" presId="urn:microsoft.com/office/officeart/2005/8/layout/hProcess9"/>
    <dgm:cxn modelId="{220A9076-31D0-45A5-9554-55D1061CE30E}" type="presParOf" srcId="{1E9C1C76-511F-46D0-A74B-EEFAA532BF11}" destId="{8ACDA624-C3AB-4E07-B7B3-9F27D398110A}" srcOrd="0" destOrd="0" presId="urn:microsoft.com/office/officeart/2005/8/layout/hProcess9"/>
    <dgm:cxn modelId="{B15BC4BD-6B68-4899-AF7D-5F7EDD7ABC11}" type="presParOf" srcId="{1E9C1C76-511F-46D0-A74B-EEFAA532BF11}" destId="{6CF82B6C-B3DE-4A80-B858-13C81D7BEA3B}" srcOrd="1" destOrd="0" presId="urn:microsoft.com/office/officeart/2005/8/layout/hProcess9"/>
    <dgm:cxn modelId="{DC05A868-BF15-40E2-BE59-E027C2B7EB51}" type="presParOf" srcId="{6CF82B6C-B3DE-4A80-B858-13C81D7BEA3B}" destId="{8AC823E3-216A-45C3-92F4-4AC91226770A}" srcOrd="0" destOrd="0" presId="urn:microsoft.com/office/officeart/2005/8/layout/hProcess9"/>
    <dgm:cxn modelId="{F9730BF1-4995-4375-9956-11B0349D009D}" type="presParOf" srcId="{6CF82B6C-B3DE-4A80-B858-13C81D7BEA3B}" destId="{07437053-8350-4D12-9E67-86A032CF3BCE}" srcOrd="1" destOrd="0" presId="urn:microsoft.com/office/officeart/2005/8/layout/hProcess9"/>
    <dgm:cxn modelId="{3C5EB3F0-F69E-41E0-8D5F-DB5D8751BC4D}" type="presParOf" srcId="{6CF82B6C-B3DE-4A80-B858-13C81D7BEA3B}" destId="{52AAE6BC-7B06-4CD1-AFC8-5DA6BD46BBDE}" srcOrd="2"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423C2B6-DBEE-479D-B2AA-83C3EDBA8D50}" type="doc">
      <dgm:prSet loTypeId="urn:microsoft.com/office/officeart/2005/8/layout/venn2" loCatId="relationship" qsTypeId="urn:microsoft.com/office/officeart/2005/8/quickstyle/3d4" qsCatId="3D" csTypeId="urn:microsoft.com/office/officeart/2005/8/colors/colorful2" csCatId="colorful" phldr="1"/>
      <dgm:spPr/>
      <dgm:t>
        <a:bodyPr/>
        <a:lstStyle/>
        <a:p>
          <a:endParaRPr lang="en-US"/>
        </a:p>
      </dgm:t>
    </dgm:pt>
    <dgm:pt modelId="{C9D4C931-D79D-4811-87AB-CEDB505AE2A3}">
      <dgm:prSet custT="1"/>
      <dgm:spPr/>
      <dgm:t>
        <a:bodyPr/>
        <a:lstStyle/>
        <a:p>
          <a:pPr rtl="0"/>
          <a:r>
            <a:rPr lang="en-US" sz="1600" b="1" i="0" u="none" dirty="0">
              <a:solidFill>
                <a:schemeClr val="accent4">
                  <a:lumMod val="50000"/>
                </a:schemeClr>
              </a:solidFill>
            </a:rPr>
            <a:t>Co-operation with the </a:t>
          </a:r>
          <a:endParaRPr lang="bg-BG" sz="1600" b="1" i="0" u="none" dirty="0">
            <a:solidFill>
              <a:schemeClr val="accent4">
                <a:lumMod val="50000"/>
              </a:schemeClr>
            </a:solidFill>
          </a:endParaRPr>
        </a:p>
      </dgm:t>
    </dgm:pt>
    <dgm:pt modelId="{B2E423C4-2618-4A11-BA71-DAC9D6D65CF5}" type="parTrans" cxnId="{69CACAF1-2E64-45C5-8991-7A00CE1E5561}">
      <dgm:prSet/>
      <dgm:spPr/>
      <dgm:t>
        <a:bodyPr/>
        <a:lstStyle/>
        <a:p>
          <a:endParaRPr lang="en-US"/>
        </a:p>
      </dgm:t>
    </dgm:pt>
    <dgm:pt modelId="{BEBF56BD-2857-423C-9B95-F272251D753D}" type="sibTrans" cxnId="{69CACAF1-2E64-45C5-8991-7A00CE1E5561}">
      <dgm:prSet/>
      <dgm:spPr/>
      <dgm:t>
        <a:bodyPr/>
        <a:lstStyle/>
        <a:p>
          <a:endParaRPr lang="en-US"/>
        </a:p>
      </dgm:t>
    </dgm:pt>
    <dgm:pt modelId="{5237740D-2AEF-4B8B-8645-585D46DC6E5A}">
      <dgm:prSet custT="1"/>
      <dgm:spPr/>
      <dgm:t>
        <a:bodyPr/>
        <a:lstStyle/>
        <a:p>
          <a:pPr rtl="0"/>
          <a:r>
            <a:rPr lang="en-US" sz="1200" b="1" i="1" dirty="0"/>
            <a:t>TRAINING</a:t>
          </a:r>
          <a:endParaRPr lang="bg-BG" sz="1200" dirty="0"/>
        </a:p>
      </dgm:t>
    </dgm:pt>
    <dgm:pt modelId="{A2C5CEF3-3345-4409-9A74-28E9B61EFA84}" type="parTrans" cxnId="{B67567CC-00AF-42F4-AF9E-FDD52FA3312C}">
      <dgm:prSet/>
      <dgm:spPr/>
      <dgm:t>
        <a:bodyPr/>
        <a:lstStyle/>
        <a:p>
          <a:endParaRPr lang="en-US"/>
        </a:p>
      </dgm:t>
    </dgm:pt>
    <dgm:pt modelId="{13ED9A98-739D-49D9-A007-CD7672B3869D}" type="sibTrans" cxnId="{B67567CC-00AF-42F4-AF9E-FDD52FA3312C}">
      <dgm:prSet/>
      <dgm:spPr/>
      <dgm:t>
        <a:bodyPr/>
        <a:lstStyle/>
        <a:p>
          <a:endParaRPr lang="en-US"/>
        </a:p>
      </dgm:t>
    </dgm:pt>
    <dgm:pt modelId="{BF26C8AF-2ABA-4DCA-A865-378756CB9E0C}">
      <dgm:prSet custT="1"/>
      <dgm:spPr/>
      <dgm:t>
        <a:bodyPr/>
        <a:lstStyle/>
        <a:p>
          <a:pPr rtl="0"/>
          <a:r>
            <a:rPr lang="en-US" sz="1200" b="1" i="1" dirty="0"/>
            <a:t>EXHIBITIONS</a:t>
          </a:r>
          <a:endParaRPr lang="bg-BG" sz="1200" dirty="0"/>
        </a:p>
      </dgm:t>
    </dgm:pt>
    <dgm:pt modelId="{4231941B-30AF-4FBD-8140-2F686EE6A68F}" type="parTrans" cxnId="{75C012AC-FDE1-4EEC-A13C-1FEB7192A297}">
      <dgm:prSet/>
      <dgm:spPr/>
      <dgm:t>
        <a:bodyPr/>
        <a:lstStyle/>
        <a:p>
          <a:endParaRPr lang="en-US"/>
        </a:p>
      </dgm:t>
    </dgm:pt>
    <dgm:pt modelId="{C51AA4B0-C5C0-4766-ACA6-0E4E4C10A9EC}" type="sibTrans" cxnId="{75C012AC-FDE1-4EEC-A13C-1FEB7192A297}">
      <dgm:prSet/>
      <dgm:spPr/>
      <dgm:t>
        <a:bodyPr/>
        <a:lstStyle/>
        <a:p>
          <a:endParaRPr lang="en-US"/>
        </a:p>
      </dgm:t>
    </dgm:pt>
    <dgm:pt modelId="{896B1557-8ABE-475A-B882-0CB256A491EA}">
      <dgm:prSet custT="1"/>
      <dgm:spPr/>
      <dgm:t>
        <a:bodyPr/>
        <a:lstStyle/>
        <a:p>
          <a:pPr rtl="0"/>
          <a:r>
            <a:rPr lang="en-US" sz="1200" b="1" i="1" dirty="0"/>
            <a:t>PROMOTIONS</a:t>
          </a:r>
          <a:endParaRPr lang="bg-BG" sz="1200" dirty="0"/>
        </a:p>
      </dgm:t>
    </dgm:pt>
    <dgm:pt modelId="{A8A713AC-242D-4182-B652-C3F755C00964}" type="parTrans" cxnId="{0115BBD1-BB51-4366-B62F-76198E6DBBAC}">
      <dgm:prSet/>
      <dgm:spPr/>
      <dgm:t>
        <a:bodyPr/>
        <a:lstStyle/>
        <a:p>
          <a:endParaRPr lang="en-US"/>
        </a:p>
      </dgm:t>
    </dgm:pt>
    <dgm:pt modelId="{7ACC971D-96C0-4155-98C3-83BC8F0D80D0}" type="sibTrans" cxnId="{0115BBD1-BB51-4366-B62F-76198E6DBBAC}">
      <dgm:prSet/>
      <dgm:spPr/>
      <dgm:t>
        <a:bodyPr/>
        <a:lstStyle/>
        <a:p>
          <a:endParaRPr lang="en-US"/>
        </a:p>
      </dgm:t>
    </dgm:pt>
    <dgm:pt modelId="{9B89E8BF-D65D-40FC-9598-92FCC4EB26EB}">
      <dgm:prSet custT="1"/>
      <dgm:spPr/>
      <dgm:t>
        <a:bodyPr/>
        <a:lstStyle/>
        <a:p>
          <a:pPr rtl="0"/>
          <a:r>
            <a:rPr lang="en-US" sz="1200" b="1" i="1" dirty="0"/>
            <a:t> M, E-PROJECTS</a:t>
          </a:r>
          <a:endParaRPr lang="bg-BG" sz="1200" b="1" i="1" dirty="0"/>
        </a:p>
      </dgm:t>
    </dgm:pt>
    <dgm:pt modelId="{EBFC40AD-A969-4ED1-8AE6-189ABF49868C}" type="parTrans" cxnId="{8549423B-F501-4E2F-8FD6-C65468F50BE8}">
      <dgm:prSet/>
      <dgm:spPr/>
      <dgm:t>
        <a:bodyPr/>
        <a:lstStyle/>
        <a:p>
          <a:endParaRPr lang="en-US"/>
        </a:p>
      </dgm:t>
    </dgm:pt>
    <dgm:pt modelId="{82332B0F-8B5F-440D-AC8A-9A40468573B9}" type="sibTrans" cxnId="{8549423B-F501-4E2F-8FD6-C65468F50BE8}">
      <dgm:prSet/>
      <dgm:spPr/>
      <dgm:t>
        <a:bodyPr/>
        <a:lstStyle/>
        <a:p>
          <a:endParaRPr lang="en-US"/>
        </a:p>
      </dgm:t>
    </dgm:pt>
    <dgm:pt modelId="{33540EDF-9646-4B99-AAA8-0A26E5ACF221}" type="pres">
      <dgm:prSet presAssocID="{8423C2B6-DBEE-479D-B2AA-83C3EDBA8D50}" presName="Name0" presStyleCnt="0">
        <dgm:presLayoutVars>
          <dgm:chMax val="7"/>
          <dgm:resizeHandles val="exact"/>
        </dgm:presLayoutVars>
      </dgm:prSet>
      <dgm:spPr/>
    </dgm:pt>
    <dgm:pt modelId="{B0E1FA23-73C0-4069-B117-8BB27A0E1E95}" type="pres">
      <dgm:prSet presAssocID="{8423C2B6-DBEE-479D-B2AA-83C3EDBA8D50}" presName="comp1" presStyleCnt="0"/>
      <dgm:spPr/>
    </dgm:pt>
    <dgm:pt modelId="{EC246A2F-845B-47E3-B792-C7B6079DBB90}" type="pres">
      <dgm:prSet presAssocID="{8423C2B6-DBEE-479D-B2AA-83C3EDBA8D50}" presName="circle1" presStyleLbl="node1" presStyleIdx="0" presStyleCnt="5" custScaleX="109673" custLinFactNeighborY="-318"/>
      <dgm:spPr/>
    </dgm:pt>
    <dgm:pt modelId="{F0B30797-CFFA-43BD-8873-30C1ED3732E5}" type="pres">
      <dgm:prSet presAssocID="{8423C2B6-DBEE-479D-B2AA-83C3EDBA8D50}" presName="c1text" presStyleLbl="node1" presStyleIdx="0" presStyleCnt="5">
        <dgm:presLayoutVars>
          <dgm:bulletEnabled val="1"/>
        </dgm:presLayoutVars>
      </dgm:prSet>
      <dgm:spPr/>
    </dgm:pt>
    <dgm:pt modelId="{4CA938D2-2D31-4360-BF1F-7AA8B2225544}" type="pres">
      <dgm:prSet presAssocID="{8423C2B6-DBEE-479D-B2AA-83C3EDBA8D50}" presName="comp2" presStyleCnt="0"/>
      <dgm:spPr/>
    </dgm:pt>
    <dgm:pt modelId="{2E682638-861F-4456-A4AD-8560DDBEC110}" type="pres">
      <dgm:prSet presAssocID="{8423C2B6-DBEE-479D-B2AA-83C3EDBA8D50}" presName="circle2" presStyleLbl="node1" presStyleIdx="1" presStyleCnt="5" custScaleX="110559" custLinFactNeighborX="3741" custLinFactNeighborY="844"/>
      <dgm:spPr/>
    </dgm:pt>
    <dgm:pt modelId="{7BBB8799-F3B5-4E7B-9730-B1C4E25D5E97}" type="pres">
      <dgm:prSet presAssocID="{8423C2B6-DBEE-479D-B2AA-83C3EDBA8D50}" presName="c2text" presStyleLbl="node1" presStyleIdx="1" presStyleCnt="5">
        <dgm:presLayoutVars>
          <dgm:bulletEnabled val="1"/>
        </dgm:presLayoutVars>
      </dgm:prSet>
      <dgm:spPr/>
    </dgm:pt>
    <dgm:pt modelId="{F864EB87-2A71-42EC-892D-F36CCA656E49}" type="pres">
      <dgm:prSet presAssocID="{8423C2B6-DBEE-479D-B2AA-83C3EDBA8D50}" presName="comp3" presStyleCnt="0"/>
      <dgm:spPr/>
    </dgm:pt>
    <dgm:pt modelId="{A02BCE4A-E0E0-4734-A140-B8D402C5464F}" type="pres">
      <dgm:prSet presAssocID="{8423C2B6-DBEE-479D-B2AA-83C3EDBA8D50}" presName="circle3" presStyleLbl="node1" presStyleIdx="2" presStyleCnt="5"/>
      <dgm:spPr/>
    </dgm:pt>
    <dgm:pt modelId="{51250CB4-123A-47F8-ACB2-9D8885C53DAF}" type="pres">
      <dgm:prSet presAssocID="{8423C2B6-DBEE-479D-B2AA-83C3EDBA8D50}" presName="c3text" presStyleLbl="node1" presStyleIdx="2" presStyleCnt="5">
        <dgm:presLayoutVars>
          <dgm:bulletEnabled val="1"/>
        </dgm:presLayoutVars>
      </dgm:prSet>
      <dgm:spPr/>
    </dgm:pt>
    <dgm:pt modelId="{5FAB25D9-65C7-4C94-BCFB-990C3B8DDE99}" type="pres">
      <dgm:prSet presAssocID="{8423C2B6-DBEE-479D-B2AA-83C3EDBA8D50}" presName="comp4" presStyleCnt="0"/>
      <dgm:spPr/>
    </dgm:pt>
    <dgm:pt modelId="{583157EE-11A6-4240-B79C-0239EB507827}" type="pres">
      <dgm:prSet presAssocID="{8423C2B6-DBEE-479D-B2AA-83C3EDBA8D50}" presName="circle4" presStyleLbl="node1" presStyleIdx="3" presStyleCnt="5"/>
      <dgm:spPr/>
    </dgm:pt>
    <dgm:pt modelId="{6E5639B1-1789-46EB-97FD-F5AB836FF9EE}" type="pres">
      <dgm:prSet presAssocID="{8423C2B6-DBEE-479D-B2AA-83C3EDBA8D50}" presName="c4text" presStyleLbl="node1" presStyleIdx="3" presStyleCnt="5">
        <dgm:presLayoutVars>
          <dgm:bulletEnabled val="1"/>
        </dgm:presLayoutVars>
      </dgm:prSet>
      <dgm:spPr/>
    </dgm:pt>
    <dgm:pt modelId="{EFF5EAF1-93C5-4BBB-900A-037CF5B58A76}" type="pres">
      <dgm:prSet presAssocID="{8423C2B6-DBEE-479D-B2AA-83C3EDBA8D50}" presName="comp5" presStyleCnt="0"/>
      <dgm:spPr/>
    </dgm:pt>
    <dgm:pt modelId="{804AD600-6C05-42FB-9213-123B15BBA333}" type="pres">
      <dgm:prSet presAssocID="{8423C2B6-DBEE-479D-B2AA-83C3EDBA8D50}" presName="circle5" presStyleLbl="node1" presStyleIdx="4" presStyleCnt="5" custLinFactNeighborY="-5687"/>
      <dgm:spPr/>
    </dgm:pt>
    <dgm:pt modelId="{B7F21073-5E0E-47BC-BFB0-C875B86FB517}" type="pres">
      <dgm:prSet presAssocID="{8423C2B6-DBEE-479D-B2AA-83C3EDBA8D50}" presName="c5text" presStyleLbl="node1" presStyleIdx="4" presStyleCnt="5">
        <dgm:presLayoutVars>
          <dgm:bulletEnabled val="1"/>
        </dgm:presLayoutVars>
      </dgm:prSet>
      <dgm:spPr/>
    </dgm:pt>
  </dgm:ptLst>
  <dgm:cxnLst>
    <dgm:cxn modelId="{870E9A33-3D58-421B-A0B6-37DA0984CBD2}" type="presOf" srcId="{5237740D-2AEF-4B8B-8645-585D46DC6E5A}" destId="{2E682638-861F-4456-A4AD-8560DDBEC110}" srcOrd="0" destOrd="0" presId="urn:microsoft.com/office/officeart/2005/8/layout/venn2"/>
    <dgm:cxn modelId="{8549423B-F501-4E2F-8FD6-C65468F50BE8}" srcId="{8423C2B6-DBEE-479D-B2AA-83C3EDBA8D50}" destId="{9B89E8BF-D65D-40FC-9598-92FCC4EB26EB}" srcOrd="4" destOrd="0" parTransId="{EBFC40AD-A969-4ED1-8AE6-189ABF49868C}" sibTransId="{82332B0F-8B5F-440D-AC8A-9A40468573B9}"/>
    <dgm:cxn modelId="{634AFC60-360C-4D62-AA70-369C76C89515}" type="presOf" srcId="{C9D4C931-D79D-4811-87AB-CEDB505AE2A3}" destId="{EC246A2F-845B-47E3-B792-C7B6079DBB90}" srcOrd="0" destOrd="0" presId="urn:microsoft.com/office/officeart/2005/8/layout/venn2"/>
    <dgm:cxn modelId="{5D183042-3BA6-425E-A0F8-C564E6D1ABB2}" type="presOf" srcId="{896B1557-8ABE-475A-B882-0CB256A491EA}" destId="{6E5639B1-1789-46EB-97FD-F5AB836FF9EE}" srcOrd="1" destOrd="0" presId="urn:microsoft.com/office/officeart/2005/8/layout/venn2"/>
    <dgm:cxn modelId="{B24E8363-AF80-4EDB-B664-7753CA3E3617}" type="presOf" srcId="{9B89E8BF-D65D-40FC-9598-92FCC4EB26EB}" destId="{B7F21073-5E0E-47BC-BFB0-C875B86FB517}" srcOrd="1" destOrd="0" presId="urn:microsoft.com/office/officeart/2005/8/layout/venn2"/>
    <dgm:cxn modelId="{B50F3E4C-7D25-4147-9D94-7ED6E69CE92D}" type="presOf" srcId="{5237740D-2AEF-4B8B-8645-585D46DC6E5A}" destId="{7BBB8799-F3B5-4E7B-9730-B1C4E25D5E97}" srcOrd="1" destOrd="0" presId="urn:microsoft.com/office/officeart/2005/8/layout/venn2"/>
    <dgm:cxn modelId="{F9AA474E-5CCB-47CF-B47C-78529A2DD3B2}" type="presOf" srcId="{896B1557-8ABE-475A-B882-0CB256A491EA}" destId="{583157EE-11A6-4240-B79C-0239EB507827}" srcOrd="0" destOrd="0" presId="urn:microsoft.com/office/officeart/2005/8/layout/venn2"/>
    <dgm:cxn modelId="{4B00F758-487F-40E5-9CC0-B884675B2B28}" type="presOf" srcId="{C9D4C931-D79D-4811-87AB-CEDB505AE2A3}" destId="{F0B30797-CFFA-43BD-8873-30C1ED3732E5}" srcOrd="1" destOrd="0" presId="urn:microsoft.com/office/officeart/2005/8/layout/venn2"/>
    <dgm:cxn modelId="{E939FB8A-8044-4FDF-8F42-75995768D7D9}" type="presOf" srcId="{9B89E8BF-D65D-40FC-9598-92FCC4EB26EB}" destId="{804AD600-6C05-42FB-9213-123B15BBA333}" srcOrd="0" destOrd="0" presId="urn:microsoft.com/office/officeart/2005/8/layout/venn2"/>
    <dgm:cxn modelId="{75C012AC-FDE1-4EEC-A13C-1FEB7192A297}" srcId="{8423C2B6-DBEE-479D-B2AA-83C3EDBA8D50}" destId="{BF26C8AF-2ABA-4DCA-A865-378756CB9E0C}" srcOrd="2" destOrd="0" parTransId="{4231941B-30AF-4FBD-8140-2F686EE6A68F}" sibTransId="{C51AA4B0-C5C0-4766-ACA6-0E4E4C10A9EC}"/>
    <dgm:cxn modelId="{B67567CC-00AF-42F4-AF9E-FDD52FA3312C}" srcId="{8423C2B6-DBEE-479D-B2AA-83C3EDBA8D50}" destId="{5237740D-2AEF-4B8B-8645-585D46DC6E5A}" srcOrd="1" destOrd="0" parTransId="{A2C5CEF3-3345-4409-9A74-28E9B61EFA84}" sibTransId="{13ED9A98-739D-49D9-A007-CD7672B3869D}"/>
    <dgm:cxn modelId="{0115BBD1-BB51-4366-B62F-76198E6DBBAC}" srcId="{8423C2B6-DBEE-479D-B2AA-83C3EDBA8D50}" destId="{896B1557-8ABE-475A-B882-0CB256A491EA}" srcOrd="3" destOrd="0" parTransId="{A8A713AC-242D-4182-B652-C3F755C00964}" sibTransId="{7ACC971D-96C0-4155-98C3-83BC8F0D80D0}"/>
    <dgm:cxn modelId="{103514E1-B3FF-4B02-A1F5-63EA77742C8F}" type="presOf" srcId="{BF26C8AF-2ABA-4DCA-A865-378756CB9E0C}" destId="{A02BCE4A-E0E0-4734-A140-B8D402C5464F}" srcOrd="0" destOrd="0" presId="urn:microsoft.com/office/officeart/2005/8/layout/venn2"/>
    <dgm:cxn modelId="{C16785E6-C06E-4559-A3E9-24F9BFCD93E9}" type="presOf" srcId="{BF26C8AF-2ABA-4DCA-A865-378756CB9E0C}" destId="{51250CB4-123A-47F8-ACB2-9D8885C53DAF}" srcOrd="1" destOrd="0" presId="urn:microsoft.com/office/officeart/2005/8/layout/venn2"/>
    <dgm:cxn modelId="{E26E95E7-55E7-494C-8C11-7FCCE5FF9A43}" type="presOf" srcId="{8423C2B6-DBEE-479D-B2AA-83C3EDBA8D50}" destId="{33540EDF-9646-4B99-AAA8-0A26E5ACF221}" srcOrd="0" destOrd="0" presId="urn:microsoft.com/office/officeart/2005/8/layout/venn2"/>
    <dgm:cxn modelId="{69CACAF1-2E64-45C5-8991-7A00CE1E5561}" srcId="{8423C2B6-DBEE-479D-B2AA-83C3EDBA8D50}" destId="{C9D4C931-D79D-4811-87AB-CEDB505AE2A3}" srcOrd="0" destOrd="0" parTransId="{B2E423C4-2618-4A11-BA71-DAC9D6D65CF5}" sibTransId="{BEBF56BD-2857-423C-9B95-F272251D753D}"/>
    <dgm:cxn modelId="{0D5688DE-ADCB-45B4-9CA9-FE7DFECD6BB7}" type="presParOf" srcId="{33540EDF-9646-4B99-AAA8-0A26E5ACF221}" destId="{B0E1FA23-73C0-4069-B117-8BB27A0E1E95}" srcOrd="0" destOrd="0" presId="urn:microsoft.com/office/officeart/2005/8/layout/venn2"/>
    <dgm:cxn modelId="{F92AAC7F-C117-48BC-8754-7E81A6D93CE4}" type="presParOf" srcId="{B0E1FA23-73C0-4069-B117-8BB27A0E1E95}" destId="{EC246A2F-845B-47E3-B792-C7B6079DBB90}" srcOrd="0" destOrd="0" presId="urn:microsoft.com/office/officeart/2005/8/layout/venn2"/>
    <dgm:cxn modelId="{7ABC629E-724E-4302-BDF6-D1489BD52B1D}" type="presParOf" srcId="{B0E1FA23-73C0-4069-B117-8BB27A0E1E95}" destId="{F0B30797-CFFA-43BD-8873-30C1ED3732E5}" srcOrd="1" destOrd="0" presId="urn:microsoft.com/office/officeart/2005/8/layout/venn2"/>
    <dgm:cxn modelId="{902F5DF6-C597-405F-8BC0-17BB2EB45583}" type="presParOf" srcId="{33540EDF-9646-4B99-AAA8-0A26E5ACF221}" destId="{4CA938D2-2D31-4360-BF1F-7AA8B2225544}" srcOrd="1" destOrd="0" presId="urn:microsoft.com/office/officeart/2005/8/layout/venn2"/>
    <dgm:cxn modelId="{B1962419-5F7C-4C65-8961-D6B3225E58C6}" type="presParOf" srcId="{4CA938D2-2D31-4360-BF1F-7AA8B2225544}" destId="{2E682638-861F-4456-A4AD-8560DDBEC110}" srcOrd="0" destOrd="0" presId="urn:microsoft.com/office/officeart/2005/8/layout/venn2"/>
    <dgm:cxn modelId="{28AA7986-043B-46FE-8A08-1F0B5614DDA5}" type="presParOf" srcId="{4CA938D2-2D31-4360-BF1F-7AA8B2225544}" destId="{7BBB8799-F3B5-4E7B-9730-B1C4E25D5E97}" srcOrd="1" destOrd="0" presId="urn:microsoft.com/office/officeart/2005/8/layout/venn2"/>
    <dgm:cxn modelId="{8C10B5C0-9DCF-45A1-864D-5AC1E07DB673}" type="presParOf" srcId="{33540EDF-9646-4B99-AAA8-0A26E5ACF221}" destId="{F864EB87-2A71-42EC-892D-F36CCA656E49}" srcOrd="2" destOrd="0" presId="urn:microsoft.com/office/officeart/2005/8/layout/venn2"/>
    <dgm:cxn modelId="{A703826F-2B87-469C-B746-24E5F4DF4A11}" type="presParOf" srcId="{F864EB87-2A71-42EC-892D-F36CCA656E49}" destId="{A02BCE4A-E0E0-4734-A140-B8D402C5464F}" srcOrd="0" destOrd="0" presId="urn:microsoft.com/office/officeart/2005/8/layout/venn2"/>
    <dgm:cxn modelId="{616DA4F3-483D-4661-829F-85B4CF312531}" type="presParOf" srcId="{F864EB87-2A71-42EC-892D-F36CCA656E49}" destId="{51250CB4-123A-47F8-ACB2-9D8885C53DAF}" srcOrd="1" destOrd="0" presId="urn:microsoft.com/office/officeart/2005/8/layout/venn2"/>
    <dgm:cxn modelId="{4BE82AFF-97EE-454F-8221-2B04CCE5A84D}" type="presParOf" srcId="{33540EDF-9646-4B99-AAA8-0A26E5ACF221}" destId="{5FAB25D9-65C7-4C94-BCFB-990C3B8DDE99}" srcOrd="3" destOrd="0" presId="urn:microsoft.com/office/officeart/2005/8/layout/venn2"/>
    <dgm:cxn modelId="{87A558A1-0C54-47CD-A21F-4A8E46A42B84}" type="presParOf" srcId="{5FAB25D9-65C7-4C94-BCFB-990C3B8DDE99}" destId="{583157EE-11A6-4240-B79C-0239EB507827}" srcOrd="0" destOrd="0" presId="urn:microsoft.com/office/officeart/2005/8/layout/venn2"/>
    <dgm:cxn modelId="{213359C9-E862-47A9-998F-37C31A905420}" type="presParOf" srcId="{5FAB25D9-65C7-4C94-BCFB-990C3B8DDE99}" destId="{6E5639B1-1789-46EB-97FD-F5AB836FF9EE}" srcOrd="1" destOrd="0" presId="urn:microsoft.com/office/officeart/2005/8/layout/venn2"/>
    <dgm:cxn modelId="{3CDC9140-027D-41E1-8662-7A485C4BCFA5}" type="presParOf" srcId="{33540EDF-9646-4B99-AAA8-0A26E5ACF221}" destId="{EFF5EAF1-93C5-4BBB-900A-037CF5B58A76}" srcOrd="4" destOrd="0" presId="urn:microsoft.com/office/officeart/2005/8/layout/venn2"/>
    <dgm:cxn modelId="{8EAEAF67-A505-4EDF-9ABC-80E1F689007C}" type="presParOf" srcId="{EFF5EAF1-93C5-4BBB-900A-037CF5B58A76}" destId="{804AD600-6C05-42FB-9213-123B15BBA333}" srcOrd="0" destOrd="0" presId="urn:microsoft.com/office/officeart/2005/8/layout/venn2"/>
    <dgm:cxn modelId="{D41A446A-4C15-4AD5-A42E-79AA28643193}" type="presParOf" srcId="{EFF5EAF1-93C5-4BBB-900A-037CF5B58A76}" destId="{B7F21073-5E0E-47BC-BFB0-C875B86FB517}"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52B0561-6F03-49E8-A93C-E8BC568D1E17}" type="doc">
      <dgm:prSet loTypeId="urn:microsoft.com/office/officeart/2005/8/layout/vList2" loCatId="list" qsTypeId="urn:microsoft.com/office/officeart/2005/8/quickstyle/3d1" qsCatId="3D" csTypeId="urn:microsoft.com/office/officeart/2005/8/colors/accent1_2" csCatId="accent1"/>
      <dgm:spPr/>
      <dgm:t>
        <a:bodyPr/>
        <a:lstStyle/>
        <a:p>
          <a:endParaRPr lang="en-US"/>
        </a:p>
      </dgm:t>
    </dgm:pt>
    <dgm:pt modelId="{C5AC6FCD-CCBA-46CB-91DB-5180C80B39E6}">
      <dgm:prSet/>
      <dgm:spPr/>
      <dgm:t>
        <a:bodyPr/>
        <a:lstStyle/>
        <a:p>
          <a:pPr rtl="0"/>
          <a:r>
            <a:rPr lang="en-US" b="1" dirty="0"/>
            <a:t>STING   MARKETING COMMUNICATION  MIX:</a:t>
          </a:r>
          <a:endParaRPr lang="bg-BG" dirty="0"/>
        </a:p>
      </dgm:t>
    </dgm:pt>
    <dgm:pt modelId="{53DB2385-166A-4F51-9BD7-DFFE8F47FDC8}" type="parTrans" cxnId="{22EB9636-0C06-4BCB-8FB5-A1ACBDB82BF4}">
      <dgm:prSet/>
      <dgm:spPr/>
      <dgm:t>
        <a:bodyPr/>
        <a:lstStyle/>
        <a:p>
          <a:endParaRPr lang="en-US"/>
        </a:p>
      </dgm:t>
    </dgm:pt>
    <dgm:pt modelId="{A3983379-6BC0-4EC6-814B-4A20D0502CDF}" type="sibTrans" cxnId="{22EB9636-0C06-4BCB-8FB5-A1ACBDB82BF4}">
      <dgm:prSet/>
      <dgm:spPr/>
      <dgm:t>
        <a:bodyPr/>
        <a:lstStyle/>
        <a:p>
          <a:endParaRPr lang="en-US"/>
        </a:p>
      </dgm:t>
    </dgm:pt>
    <dgm:pt modelId="{A12EA469-7FBD-4A52-9CB9-7CE6591C5D70}" type="pres">
      <dgm:prSet presAssocID="{052B0561-6F03-49E8-A93C-E8BC568D1E17}" presName="linear" presStyleCnt="0">
        <dgm:presLayoutVars>
          <dgm:animLvl val="lvl"/>
          <dgm:resizeHandles val="exact"/>
        </dgm:presLayoutVars>
      </dgm:prSet>
      <dgm:spPr/>
    </dgm:pt>
    <dgm:pt modelId="{C33A2BDC-BDB8-48F8-B4BD-CC8C9B010397}" type="pres">
      <dgm:prSet presAssocID="{C5AC6FCD-CCBA-46CB-91DB-5180C80B39E6}" presName="parentText" presStyleLbl="node1" presStyleIdx="0" presStyleCnt="1">
        <dgm:presLayoutVars>
          <dgm:chMax val="0"/>
          <dgm:bulletEnabled val="1"/>
        </dgm:presLayoutVars>
      </dgm:prSet>
      <dgm:spPr/>
    </dgm:pt>
  </dgm:ptLst>
  <dgm:cxnLst>
    <dgm:cxn modelId="{5B04100E-2E84-42C1-84C1-D2E497B09640}" type="presOf" srcId="{C5AC6FCD-CCBA-46CB-91DB-5180C80B39E6}" destId="{C33A2BDC-BDB8-48F8-B4BD-CC8C9B010397}" srcOrd="0" destOrd="0" presId="urn:microsoft.com/office/officeart/2005/8/layout/vList2"/>
    <dgm:cxn modelId="{22EB9636-0C06-4BCB-8FB5-A1ACBDB82BF4}" srcId="{052B0561-6F03-49E8-A93C-E8BC568D1E17}" destId="{C5AC6FCD-CCBA-46CB-91DB-5180C80B39E6}" srcOrd="0" destOrd="0" parTransId="{53DB2385-166A-4F51-9BD7-DFFE8F47FDC8}" sibTransId="{A3983379-6BC0-4EC6-814B-4A20D0502CDF}"/>
    <dgm:cxn modelId="{C8AC07BF-E866-415B-9241-10B07C46D5C0}" type="presOf" srcId="{052B0561-6F03-49E8-A93C-E8BC568D1E17}" destId="{A12EA469-7FBD-4A52-9CB9-7CE6591C5D70}" srcOrd="0" destOrd="0" presId="urn:microsoft.com/office/officeart/2005/8/layout/vList2"/>
    <dgm:cxn modelId="{EE2EE245-9E51-4E1F-A9FC-27CE90B8141D}" type="presParOf" srcId="{A12EA469-7FBD-4A52-9CB9-7CE6591C5D70}" destId="{C33A2BDC-BDB8-48F8-B4BD-CC8C9B010397}"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18B7DA9-DC1B-463B-AF05-9C4979FF5EE0}"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4A640CD0-79A8-4744-8A7B-0C364489111A}">
      <dgm:prSet/>
      <dgm:spPr/>
      <dgm:t>
        <a:bodyPr/>
        <a:lstStyle/>
        <a:p>
          <a:pPr rtl="0"/>
          <a:r>
            <a:rPr lang="en-US" dirty="0"/>
            <a:t>Pharmacy Design and Equipment- provide specialized pharmacy a furniture, in order to comply to the GPP standards </a:t>
          </a:r>
          <a:endParaRPr lang="bg-BG" dirty="0"/>
        </a:p>
      </dgm:t>
    </dgm:pt>
    <dgm:pt modelId="{54D1B6AB-A530-4E72-ACB9-AFBCF0811945}" type="parTrans" cxnId="{8A5ACFE1-D54C-46C3-B70E-F7AFF01251FF}">
      <dgm:prSet/>
      <dgm:spPr/>
      <dgm:t>
        <a:bodyPr/>
        <a:lstStyle/>
        <a:p>
          <a:endParaRPr lang="en-US"/>
        </a:p>
      </dgm:t>
    </dgm:pt>
    <dgm:pt modelId="{6CDBBAC0-7088-4B78-89CC-1CA7C9A4C629}" type="sibTrans" cxnId="{8A5ACFE1-D54C-46C3-B70E-F7AFF01251FF}">
      <dgm:prSet/>
      <dgm:spPr/>
      <dgm:t>
        <a:bodyPr/>
        <a:lstStyle/>
        <a:p>
          <a:endParaRPr lang="en-US"/>
        </a:p>
      </dgm:t>
    </dgm:pt>
    <dgm:pt modelId="{B9ADB6DF-DEFA-4248-8DD3-99A18F080D4E}">
      <dgm:prSet/>
      <dgm:spPr/>
      <dgm:t>
        <a:bodyPr/>
        <a:lstStyle/>
        <a:p>
          <a:pPr rtl="0"/>
          <a:r>
            <a:rPr lang="en-US"/>
            <a:t>“PharmaStar” pharmacy software, aimed to assist pharmacy management optimization.</a:t>
          </a:r>
          <a:endParaRPr lang="bg-BG"/>
        </a:p>
      </dgm:t>
    </dgm:pt>
    <dgm:pt modelId="{04DE0338-816D-4795-9AEF-2D39A0D1B60D}" type="parTrans" cxnId="{299C4F47-C367-4B3C-83FE-ED7D92A0C940}">
      <dgm:prSet/>
      <dgm:spPr/>
      <dgm:t>
        <a:bodyPr/>
        <a:lstStyle/>
        <a:p>
          <a:endParaRPr lang="en-US"/>
        </a:p>
      </dgm:t>
    </dgm:pt>
    <dgm:pt modelId="{39A36004-44DF-40BA-89DC-BA420CAC8CBC}" type="sibTrans" cxnId="{299C4F47-C367-4B3C-83FE-ED7D92A0C940}">
      <dgm:prSet/>
      <dgm:spPr/>
      <dgm:t>
        <a:bodyPr/>
        <a:lstStyle/>
        <a:p>
          <a:endParaRPr lang="en-US"/>
        </a:p>
      </dgm:t>
    </dgm:pt>
    <dgm:pt modelId="{B842C0BB-A9BA-4F05-AD84-11598E1B8AD6}">
      <dgm:prSet/>
      <dgm:spPr/>
      <dgm:t>
        <a:bodyPr/>
        <a:lstStyle/>
        <a:p>
          <a:pPr rtl="0"/>
          <a:r>
            <a:rPr lang="en-US"/>
            <a:t>WEBSITE for on-line orders and payments, marketing and promotions of products</a:t>
          </a:r>
          <a:endParaRPr lang="bg-BG"/>
        </a:p>
      </dgm:t>
    </dgm:pt>
    <dgm:pt modelId="{1B54D864-3B7D-4A52-BF40-E654FD57694D}" type="parTrans" cxnId="{09CA46EB-285B-4456-8226-DB5E789CFEDA}">
      <dgm:prSet/>
      <dgm:spPr/>
      <dgm:t>
        <a:bodyPr/>
        <a:lstStyle/>
        <a:p>
          <a:endParaRPr lang="en-US"/>
        </a:p>
      </dgm:t>
    </dgm:pt>
    <dgm:pt modelId="{C8E53F24-EB20-4373-8259-2FE8F669035E}" type="sibTrans" cxnId="{09CA46EB-285B-4456-8226-DB5E789CFEDA}">
      <dgm:prSet/>
      <dgm:spPr/>
      <dgm:t>
        <a:bodyPr/>
        <a:lstStyle/>
        <a:p>
          <a:endParaRPr lang="en-US"/>
        </a:p>
      </dgm:t>
    </dgm:pt>
    <dgm:pt modelId="{13F36475-5F48-4932-94BF-764036216A75}" type="pres">
      <dgm:prSet presAssocID="{118B7DA9-DC1B-463B-AF05-9C4979FF5EE0}" presName="linear" presStyleCnt="0">
        <dgm:presLayoutVars>
          <dgm:animLvl val="lvl"/>
          <dgm:resizeHandles val="exact"/>
        </dgm:presLayoutVars>
      </dgm:prSet>
      <dgm:spPr/>
    </dgm:pt>
    <dgm:pt modelId="{9F9F6CFD-8E48-40EF-8D5D-144EA1228300}" type="pres">
      <dgm:prSet presAssocID="{4A640CD0-79A8-4744-8A7B-0C364489111A}" presName="parentText" presStyleLbl="node1" presStyleIdx="0" presStyleCnt="3">
        <dgm:presLayoutVars>
          <dgm:chMax val="0"/>
          <dgm:bulletEnabled val="1"/>
        </dgm:presLayoutVars>
      </dgm:prSet>
      <dgm:spPr/>
    </dgm:pt>
    <dgm:pt modelId="{D323EFDB-6581-42D8-B744-B3A66785FC86}" type="pres">
      <dgm:prSet presAssocID="{6CDBBAC0-7088-4B78-89CC-1CA7C9A4C629}" presName="spacer" presStyleCnt="0"/>
      <dgm:spPr/>
    </dgm:pt>
    <dgm:pt modelId="{31DA60E0-2641-4F28-9171-926631B6870C}" type="pres">
      <dgm:prSet presAssocID="{B9ADB6DF-DEFA-4248-8DD3-99A18F080D4E}" presName="parentText" presStyleLbl="node1" presStyleIdx="1" presStyleCnt="3">
        <dgm:presLayoutVars>
          <dgm:chMax val="0"/>
          <dgm:bulletEnabled val="1"/>
        </dgm:presLayoutVars>
      </dgm:prSet>
      <dgm:spPr/>
    </dgm:pt>
    <dgm:pt modelId="{7DF64440-B6AE-42E8-9835-F882C47FCEE7}" type="pres">
      <dgm:prSet presAssocID="{39A36004-44DF-40BA-89DC-BA420CAC8CBC}" presName="spacer" presStyleCnt="0"/>
      <dgm:spPr/>
    </dgm:pt>
    <dgm:pt modelId="{F90C12E9-6355-4B7C-929E-A0D893952E3A}" type="pres">
      <dgm:prSet presAssocID="{B842C0BB-A9BA-4F05-AD84-11598E1B8AD6}" presName="parentText" presStyleLbl="node1" presStyleIdx="2" presStyleCnt="3">
        <dgm:presLayoutVars>
          <dgm:chMax val="0"/>
          <dgm:bulletEnabled val="1"/>
        </dgm:presLayoutVars>
      </dgm:prSet>
      <dgm:spPr/>
    </dgm:pt>
  </dgm:ptLst>
  <dgm:cxnLst>
    <dgm:cxn modelId="{30552D01-A6EE-4FBF-8789-B54FB1CF5D53}" type="presOf" srcId="{B842C0BB-A9BA-4F05-AD84-11598E1B8AD6}" destId="{F90C12E9-6355-4B7C-929E-A0D893952E3A}" srcOrd="0" destOrd="0" presId="urn:microsoft.com/office/officeart/2005/8/layout/vList2"/>
    <dgm:cxn modelId="{7D78DC17-50D5-4693-90D1-A404DFB70709}" type="presOf" srcId="{4A640CD0-79A8-4744-8A7B-0C364489111A}" destId="{9F9F6CFD-8E48-40EF-8D5D-144EA1228300}" srcOrd="0" destOrd="0" presId="urn:microsoft.com/office/officeart/2005/8/layout/vList2"/>
    <dgm:cxn modelId="{299C4F47-C367-4B3C-83FE-ED7D92A0C940}" srcId="{118B7DA9-DC1B-463B-AF05-9C4979FF5EE0}" destId="{B9ADB6DF-DEFA-4248-8DD3-99A18F080D4E}" srcOrd="1" destOrd="0" parTransId="{04DE0338-816D-4795-9AEF-2D39A0D1B60D}" sibTransId="{39A36004-44DF-40BA-89DC-BA420CAC8CBC}"/>
    <dgm:cxn modelId="{4A6048AB-2847-4240-AFB9-A5E298D18193}" type="presOf" srcId="{118B7DA9-DC1B-463B-AF05-9C4979FF5EE0}" destId="{13F36475-5F48-4932-94BF-764036216A75}" srcOrd="0" destOrd="0" presId="urn:microsoft.com/office/officeart/2005/8/layout/vList2"/>
    <dgm:cxn modelId="{8A5ACFE1-D54C-46C3-B70E-F7AFF01251FF}" srcId="{118B7DA9-DC1B-463B-AF05-9C4979FF5EE0}" destId="{4A640CD0-79A8-4744-8A7B-0C364489111A}" srcOrd="0" destOrd="0" parTransId="{54D1B6AB-A530-4E72-ACB9-AFBCF0811945}" sibTransId="{6CDBBAC0-7088-4B78-89CC-1CA7C9A4C629}"/>
    <dgm:cxn modelId="{09CA46EB-285B-4456-8226-DB5E789CFEDA}" srcId="{118B7DA9-DC1B-463B-AF05-9C4979FF5EE0}" destId="{B842C0BB-A9BA-4F05-AD84-11598E1B8AD6}" srcOrd="2" destOrd="0" parTransId="{1B54D864-3B7D-4A52-BF40-E654FD57694D}" sibTransId="{C8E53F24-EB20-4373-8259-2FE8F669035E}"/>
    <dgm:cxn modelId="{884AF4EE-E82B-4F27-85B6-B8256D4931E6}" type="presOf" srcId="{B9ADB6DF-DEFA-4248-8DD3-99A18F080D4E}" destId="{31DA60E0-2641-4F28-9171-926631B6870C}" srcOrd="0" destOrd="0" presId="urn:microsoft.com/office/officeart/2005/8/layout/vList2"/>
    <dgm:cxn modelId="{10DD0FAC-055A-43E0-AF5A-3D37AD37B266}" type="presParOf" srcId="{13F36475-5F48-4932-94BF-764036216A75}" destId="{9F9F6CFD-8E48-40EF-8D5D-144EA1228300}" srcOrd="0" destOrd="0" presId="urn:microsoft.com/office/officeart/2005/8/layout/vList2"/>
    <dgm:cxn modelId="{897A8840-BB74-4C3F-B29E-87BDAFF10F78}" type="presParOf" srcId="{13F36475-5F48-4932-94BF-764036216A75}" destId="{D323EFDB-6581-42D8-B744-B3A66785FC86}" srcOrd="1" destOrd="0" presId="urn:microsoft.com/office/officeart/2005/8/layout/vList2"/>
    <dgm:cxn modelId="{774BD269-547B-4921-9D43-CF6F0BA32004}" type="presParOf" srcId="{13F36475-5F48-4932-94BF-764036216A75}" destId="{31DA60E0-2641-4F28-9171-926631B6870C}" srcOrd="2" destOrd="0" presId="urn:microsoft.com/office/officeart/2005/8/layout/vList2"/>
    <dgm:cxn modelId="{85A6C6BA-DBA0-45EB-B8DC-97D31BC80555}" type="presParOf" srcId="{13F36475-5F48-4932-94BF-764036216A75}" destId="{7DF64440-B6AE-42E8-9835-F882C47FCEE7}" srcOrd="3" destOrd="0" presId="urn:microsoft.com/office/officeart/2005/8/layout/vList2"/>
    <dgm:cxn modelId="{A7C6049D-A2F0-42C2-9DF9-2BD3C62990C5}" type="presParOf" srcId="{13F36475-5F48-4932-94BF-764036216A75}" destId="{F90C12E9-6355-4B7C-929E-A0D893952E3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0ED215-6326-40E8-9A07-EDBB5A3CAFBC}">
      <dsp:nvSpPr>
        <dsp:cNvPr id="0" name=""/>
        <dsp:cNvSpPr/>
      </dsp:nvSpPr>
      <dsp:spPr>
        <a:xfrm>
          <a:off x="149030" y="748711"/>
          <a:ext cx="796462" cy="796462"/>
        </a:xfrm>
        <a:prstGeom prst="ellipse">
          <a:avLst/>
        </a:prstGeom>
        <a:solidFill>
          <a:schemeClr val="accent1">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sp>
    <dsp:sp modelId="{D9572E6F-B931-4B0C-8704-D9ED3A9FE50C}">
      <dsp:nvSpPr>
        <dsp:cNvPr id="0" name=""/>
        <dsp:cNvSpPr/>
      </dsp:nvSpPr>
      <dsp:spPr>
        <a:xfrm>
          <a:off x="535584" y="1105335"/>
          <a:ext cx="4249420" cy="796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40640" rIns="0" bIns="40640" numCol="1" spcCol="1270" anchor="ctr" anchorCtr="0">
          <a:noAutofit/>
        </a:bodyPr>
        <a:lstStyle/>
        <a:p>
          <a:pPr marL="0" lvl="0" indent="0" algn="l" defTabSz="1422400">
            <a:lnSpc>
              <a:spcPct val="90000"/>
            </a:lnSpc>
            <a:spcBef>
              <a:spcPct val="0"/>
            </a:spcBef>
            <a:spcAft>
              <a:spcPct val="35000"/>
            </a:spcAft>
            <a:buNone/>
          </a:pPr>
          <a:r>
            <a:rPr lang="en-US" sz="3200" kern="1200" dirty="0"/>
            <a:t>MISSION</a:t>
          </a:r>
        </a:p>
      </dsp:txBody>
      <dsp:txXfrm>
        <a:off x="535584" y="1105335"/>
        <a:ext cx="4249420" cy="796462"/>
      </dsp:txXfrm>
    </dsp:sp>
    <dsp:sp modelId="{120D4E27-BFC2-4076-AB50-BE685BA9D884}">
      <dsp:nvSpPr>
        <dsp:cNvPr id="0" name=""/>
        <dsp:cNvSpPr/>
      </dsp:nvSpPr>
      <dsp:spPr>
        <a:xfrm>
          <a:off x="208828" y="1610134"/>
          <a:ext cx="796462" cy="796462"/>
        </a:xfrm>
        <a:prstGeom prst="ellipse">
          <a:avLst/>
        </a:prstGeom>
        <a:solidFill>
          <a:schemeClr val="accent1">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sp>
    <dsp:sp modelId="{42585989-A670-4719-9E6C-D2A1FE6A0AD4}">
      <dsp:nvSpPr>
        <dsp:cNvPr id="0" name=""/>
        <dsp:cNvSpPr/>
      </dsp:nvSpPr>
      <dsp:spPr>
        <a:xfrm>
          <a:off x="607060" y="1610134"/>
          <a:ext cx="4249420" cy="796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40640" rIns="0" bIns="40640" numCol="1" spcCol="1270" anchor="ctr" anchorCtr="0">
          <a:noAutofit/>
        </a:bodyPr>
        <a:lstStyle/>
        <a:p>
          <a:pPr marL="0" lvl="0" indent="0" algn="l" defTabSz="1422400">
            <a:lnSpc>
              <a:spcPct val="90000"/>
            </a:lnSpc>
            <a:spcBef>
              <a:spcPct val="0"/>
            </a:spcBef>
            <a:spcAft>
              <a:spcPct val="35000"/>
            </a:spcAft>
            <a:buNone/>
          </a:pPr>
          <a:r>
            <a:rPr lang="en-US" sz="3200" kern="1200" dirty="0"/>
            <a:t>OBJECTIVE</a:t>
          </a:r>
        </a:p>
      </dsp:txBody>
      <dsp:txXfrm>
        <a:off x="607060" y="1610134"/>
        <a:ext cx="4249420" cy="7964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5EB9F-14C3-4E40-95C6-9C825397A39E}">
      <dsp:nvSpPr>
        <dsp:cNvPr id="0" name=""/>
        <dsp:cNvSpPr/>
      </dsp:nvSpPr>
      <dsp:spPr>
        <a:xfrm>
          <a:off x="0" y="18776"/>
          <a:ext cx="9783763" cy="1216800"/>
        </a:xfrm>
        <a:prstGeom prst="roundRect">
          <a:avLst/>
        </a:prstGeom>
        <a:solidFill>
          <a:schemeClr val="accent1">
            <a:lumMod val="75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Social Responsible Marketing</a:t>
          </a:r>
        </a:p>
      </dsp:txBody>
      <dsp:txXfrm>
        <a:off x="59399" y="78175"/>
        <a:ext cx="9664965" cy="1098002"/>
      </dsp:txXfrm>
    </dsp:sp>
    <dsp:sp modelId="{7A05A34F-CD28-4DFF-8ACE-AC58434C685D}">
      <dsp:nvSpPr>
        <dsp:cNvPr id="0" name=""/>
        <dsp:cNvSpPr/>
      </dsp:nvSpPr>
      <dsp:spPr>
        <a:xfrm>
          <a:off x="0" y="1440193"/>
          <a:ext cx="9783763"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Marketing of relations</a:t>
          </a:r>
        </a:p>
      </dsp:txBody>
      <dsp:txXfrm>
        <a:off x="59399" y="1499592"/>
        <a:ext cx="9664965" cy="1098002"/>
      </dsp:txXfrm>
    </dsp:sp>
    <dsp:sp modelId="{399D8E08-41B6-49A3-8F38-D9BD53988C3A}">
      <dsp:nvSpPr>
        <dsp:cNvPr id="0" name=""/>
        <dsp:cNvSpPr/>
      </dsp:nvSpPr>
      <dsp:spPr>
        <a:xfrm>
          <a:off x="0" y="2656993"/>
          <a:ext cx="9783763" cy="1513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0634" tIns="45720" rIns="256032" bIns="45720" numCol="1" spcCol="1270" anchor="t" anchorCtr="0">
          <a:noAutofit/>
        </a:bodyPr>
        <a:lstStyle/>
        <a:p>
          <a:pPr marL="285750" lvl="1" indent="-285750" algn="l" defTabSz="1600200">
            <a:lnSpc>
              <a:spcPct val="90000"/>
            </a:lnSpc>
            <a:spcBef>
              <a:spcPct val="0"/>
            </a:spcBef>
            <a:spcAft>
              <a:spcPct val="20000"/>
            </a:spcAft>
            <a:buChar char="•"/>
          </a:pPr>
          <a:r>
            <a:rPr lang="bg-BG" sz="3600" kern="1200" dirty="0"/>
            <a:t> </a:t>
          </a:r>
          <a:r>
            <a:rPr lang="en-US" sz="2800" kern="1200" dirty="0"/>
            <a:t>Pharmaceutical marketing in action</a:t>
          </a:r>
        </a:p>
        <a:p>
          <a:pPr marL="285750" lvl="1" indent="-285750" algn="l" defTabSz="1244600">
            <a:lnSpc>
              <a:spcPct val="90000"/>
            </a:lnSpc>
            <a:spcBef>
              <a:spcPct val="0"/>
            </a:spcBef>
            <a:spcAft>
              <a:spcPct val="20000"/>
            </a:spcAft>
            <a:buChar char="•"/>
          </a:pPr>
          <a:r>
            <a:rPr lang="bg-BG" sz="2800" kern="1200" dirty="0"/>
            <a:t> </a:t>
          </a:r>
          <a:r>
            <a:rPr lang="en-US" sz="2800" kern="1200" dirty="0"/>
            <a:t>HOLISTIC MARKETING  FRAME -                                  communication, information, environment …..</a:t>
          </a:r>
        </a:p>
      </dsp:txBody>
      <dsp:txXfrm>
        <a:off x="0" y="2656993"/>
        <a:ext cx="9783763" cy="15136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2DF34F-497A-4FCF-923F-BCC813663ADF}">
      <dsp:nvSpPr>
        <dsp:cNvPr id="0" name=""/>
        <dsp:cNvSpPr/>
      </dsp:nvSpPr>
      <dsp:spPr>
        <a:xfrm>
          <a:off x="153114" y="0"/>
          <a:ext cx="4424984" cy="4424984"/>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0557A8-B3EA-4772-BDFF-D6176D7238E2}">
      <dsp:nvSpPr>
        <dsp:cNvPr id="0" name=""/>
        <dsp:cNvSpPr/>
      </dsp:nvSpPr>
      <dsp:spPr>
        <a:xfrm>
          <a:off x="2365606" y="444875"/>
          <a:ext cx="2876239" cy="1047476"/>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rtl="0">
            <a:lnSpc>
              <a:spcPct val="90000"/>
            </a:lnSpc>
            <a:spcBef>
              <a:spcPct val="0"/>
            </a:spcBef>
            <a:spcAft>
              <a:spcPct val="35000"/>
            </a:spcAft>
            <a:buNone/>
          </a:pPr>
          <a:r>
            <a:rPr lang="en-US" sz="1100" kern="1200" dirty="0"/>
            <a:t>To promote  new suppliers providing exclusive rights to STING AD to market and distribute its products on the Bulgarian market</a:t>
          </a:r>
          <a:r>
            <a:rPr lang="bg-BG" sz="1100" kern="1200" dirty="0"/>
            <a:t> </a:t>
          </a:r>
          <a:r>
            <a:rPr lang="en-US" sz="1100" kern="1200" dirty="0"/>
            <a:t>using</a:t>
          </a:r>
          <a:r>
            <a:rPr lang="bg-BG" sz="1100" kern="1200" dirty="0"/>
            <a:t> </a:t>
          </a:r>
          <a:r>
            <a:rPr lang="en-US" sz="1100" kern="1200" dirty="0"/>
            <a:t>medical representatives and sales representatives for the projects assigned.</a:t>
          </a:r>
          <a:endParaRPr lang="bg-BG" sz="1100" kern="1200" dirty="0"/>
        </a:p>
      </dsp:txBody>
      <dsp:txXfrm>
        <a:off x="2416740" y="496009"/>
        <a:ext cx="2773971" cy="945208"/>
      </dsp:txXfrm>
    </dsp:sp>
    <dsp:sp modelId="{81D89CE8-4E54-4588-8C4B-88C77B2457AB}">
      <dsp:nvSpPr>
        <dsp:cNvPr id="0" name=""/>
        <dsp:cNvSpPr/>
      </dsp:nvSpPr>
      <dsp:spPr>
        <a:xfrm>
          <a:off x="2365606" y="1623286"/>
          <a:ext cx="2876239" cy="1047476"/>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rtl="0">
            <a:lnSpc>
              <a:spcPct val="90000"/>
            </a:lnSpc>
            <a:spcBef>
              <a:spcPct val="0"/>
            </a:spcBef>
            <a:spcAft>
              <a:spcPct val="35000"/>
            </a:spcAft>
            <a:buNone/>
          </a:pPr>
          <a:r>
            <a:rPr lang="en-US" sz="1100" kern="1200" dirty="0"/>
            <a:t>To increase the efficiency of the chain work: "Manufacturer-Sting-pharmacies" through initiatives such as  VU (as a virtual union of pharmacies).....</a:t>
          </a:r>
          <a:endParaRPr lang="bg-BG" sz="1100" kern="1200" dirty="0"/>
        </a:p>
      </dsp:txBody>
      <dsp:txXfrm>
        <a:off x="2416740" y="1674420"/>
        <a:ext cx="2773971" cy="945208"/>
      </dsp:txXfrm>
    </dsp:sp>
    <dsp:sp modelId="{055F535C-C5B5-41D4-AC67-ED3627FE7E2E}">
      <dsp:nvSpPr>
        <dsp:cNvPr id="0" name=""/>
        <dsp:cNvSpPr/>
      </dsp:nvSpPr>
      <dsp:spPr>
        <a:xfrm>
          <a:off x="2365606" y="2801697"/>
          <a:ext cx="2876239" cy="1047476"/>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rtl="0">
            <a:lnSpc>
              <a:spcPct val="90000"/>
            </a:lnSpc>
            <a:spcBef>
              <a:spcPct val="0"/>
            </a:spcBef>
            <a:spcAft>
              <a:spcPct val="35000"/>
            </a:spcAft>
            <a:buNone/>
          </a:pPr>
          <a:r>
            <a:rPr lang="en-US" sz="1100" kern="1200" dirty="0"/>
            <a:t>To continue organizing and conducting marketing activities to support customers.</a:t>
          </a:r>
          <a:endParaRPr lang="bg-BG" sz="1100" kern="1200" dirty="0"/>
        </a:p>
      </dsp:txBody>
      <dsp:txXfrm>
        <a:off x="2416740" y="2852831"/>
        <a:ext cx="2773971" cy="9452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CDA624-C3AB-4E07-B7B3-9F27D398110A}">
      <dsp:nvSpPr>
        <dsp:cNvPr id="0" name=""/>
        <dsp:cNvSpPr/>
      </dsp:nvSpPr>
      <dsp:spPr>
        <a:xfrm>
          <a:off x="356592" y="0"/>
          <a:ext cx="4041377" cy="4206875"/>
        </a:xfrm>
        <a:prstGeom prst="rightArrow">
          <a:avLst/>
        </a:prstGeom>
        <a:solidFill>
          <a:schemeClr val="accent3">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8AC823E3-216A-45C3-92F4-4AC91226770A}">
      <dsp:nvSpPr>
        <dsp:cNvPr id="0" name=""/>
        <dsp:cNvSpPr/>
      </dsp:nvSpPr>
      <dsp:spPr>
        <a:xfrm>
          <a:off x="60883" y="1262062"/>
          <a:ext cx="2258416" cy="1682750"/>
        </a:xfrm>
        <a:prstGeom prst="roundRect">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kern="1200" dirty="0"/>
            <a:t>To maintain a leading position among distributors of pharmaceutical products in Bulgaria.</a:t>
          </a:r>
          <a:endParaRPr lang="bg-BG" sz="1800" kern="1200" dirty="0"/>
        </a:p>
      </dsp:txBody>
      <dsp:txXfrm>
        <a:off x="143028" y="1344207"/>
        <a:ext cx="2094126" cy="1518460"/>
      </dsp:txXfrm>
    </dsp:sp>
    <dsp:sp modelId="{52AAE6BC-7B06-4CD1-AFC8-5DA6BD46BBDE}">
      <dsp:nvSpPr>
        <dsp:cNvPr id="0" name=""/>
        <dsp:cNvSpPr/>
      </dsp:nvSpPr>
      <dsp:spPr>
        <a:xfrm>
          <a:off x="2435262" y="1262062"/>
          <a:ext cx="2258416" cy="1682750"/>
        </a:xfrm>
        <a:prstGeom prst="roundRect">
          <a:avLst/>
        </a:prstGeom>
        <a:solidFill>
          <a:schemeClr val="accent3">
            <a:hueOff val="2663674"/>
            <a:satOff val="3456"/>
            <a:lumOff val="333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kern="1200" dirty="0"/>
            <a:t>To achieve and maintain sustainable growth within 5 -8%.</a:t>
          </a:r>
          <a:endParaRPr lang="bg-BG" sz="1800" kern="1200" dirty="0"/>
        </a:p>
      </dsp:txBody>
      <dsp:txXfrm>
        <a:off x="2517407" y="1344207"/>
        <a:ext cx="2094126" cy="15184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246A2F-845B-47E3-B792-C7B6079DBB90}">
      <dsp:nvSpPr>
        <dsp:cNvPr id="0" name=""/>
        <dsp:cNvSpPr/>
      </dsp:nvSpPr>
      <dsp:spPr>
        <a:xfrm>
          <a:off x="128940" y="0"/>
          <a:ext cx="4743610" cy="4325231"/>
        </a:xfrm>
        <a:prstGeom prst="ellipse">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b="1" i="0" u="none" kern="1200" dirty="0">
              <a:solidFill>
                <a:schemeClr val="accent4">
                  <a:lumMod val="50000"/>
                </a:schemeClr>
              </a:solidFill>
            </a:rPr>
            <a:t>Co-operation with the </a:t>
          </a:r>
          <a:endParaRPr lang="bg-BG" sz="1600" b="1" i="0" u="none" kern="1200" dirty="0">
            <a:solidFill>
              <a:schemeClr val="accent4">
                <a:lumMod val="50000"/>
              </a:schemeClr>
            </a:solidFill>
          </a:endParaRPr>
        </a:p>
      </dsp:txBody>
      <dsp:txXfrm>
        <a:off x="1611318" y="216261"/>
        <a:ext cx="1778853" cy="432523"/>
      </dsp:txXfrm>
    </dsp:sp>
    <dsp:sp modelId="{2E682638-861F-4456-A4AD-8560DDBEC110}">
      <dsp:nvSpPr>
        <dsp:cNvPr id="0" name=""/>
        <dsp:cNvSpPr/>
      </dsp:nvSpPr>
      <dsp:spPr>
        <a:xfrm>
          <a:off x="605960" y="648784"/>
          <a:ext cx="4064642" cy="3676446"/>
        </a:xfrm>
        <a:prstGeom prst="ellipse">
          <a:avLst/>
        </a:prstGeom>
        <a:solidFill>
          <a:schemeClr val="accent2">
            <a:hueOff val="1183900"/>
            <a:satOff val="5245"/>
            <a:lumOff val="-1715"/>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en-US" sz="1200" b="1" i="1" kern="1200" dirty="0"/>
            <a:t>TRAINING</a:t>
          </a:r>
          <a:endParaRPr lang="bg-BG" sz="1200" kern="1200" dirty="0"/>
        </a:p>
      </dsp:txBody>
      <dsp:txXfrm>
        <a:off x="1761842" y="860180"/>
        <a:ext cx="1752877" cy="422791"/>
      </dsp:txXfrm>
    </dsp:sp>
    <dsp:sp modelId="{A02BCE4A-E0E0-4734-A140-B8D402C5464F}">
      <dsp:nvSpPr>
        <dsp:cNvPr id="0" name=""/>
        <dsp:cNvSpPr/>
      </dsp:nvSpPr>
      <dsp:spPr>
        <a:xfrm>
          <a:off x="986914" y="1297569"/>
          <a:ext cx="3027661" cy="3027661"/>
        </a:xfrm>
        <a:prstGeom prst="ellipse">
          <a:avLst/>
        </a:prstGeom>
        <a:solidFill>
          <a:schemeClr val="accent2">
            <a:hueOff val="2367801"/>
            <a:satOff val="10491"/>
            <a:lumOff val="-343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en-US" sz="1200" b="1" i="1" kern="1200" dirty="0"/>
            <a:t>EXHIBITIONS</a:t>
          </a:r>
          <a:endParaRPr lang="bg-BG" sz="1200" kern="1200" dirty="0"/>
        </a:p>
      </dsp:txBody>
      <dsp:txXfrm>
        <a:off x="1717338" y="1506477"/>
        <a:ext cx="1566814" cy="417817"/>
      </dsp:txXfrm>
    </dsp:sp>
    <dsp:sp modelId="{583157EE-11A6-4240-B79C-0239EB507827}">
      <dsp:nvSpPr>
        <dsp:cNvPr id="0" name=""/>
        <dsp:cNvSpPr/>
      </dsp:nvSpPr>
      <dsp:spPr>
        <a:xfrm>
          <a:off x="1311306" y="1946353"/>
          <a:ext cx="2378877" cy="2378877"/>
        </a:xfrm>
        <a:prstGeom prst="ellipse">
          <a:avLst/>
        </a:prstGeom>
        <a:solidFill>
          <a:schemeClr val="accent2">
            <a:hueOff val="3551701"/>
            <a:satOff val="15736"/>
            <a:lumOff val="-5146"/>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en-US" sz="1200" b="1" i="1" kern="1200" dirty="0"/>
            <a:t>PROMOTIONS</a:t>
          </a:r>
          <a:endParaRPr lang="bg-BG" sz="1200" kern="1200" dirty="0"/>
        </a:p>
      </dsp:txBody>
      <dsp:txXfrm>
        <a:off x="1858448" y="2160452"/>
        <a:ext cx="1284593" cy="428197"/>
      </dsp:txXfrm>
    </dsp:sp>
    <dsp:sp modelId="{804AD600-6C05-42FB-9213-123B15BBA333}">
      <dsp:nvSpPr>
        <dsp:cNvPr id="0" name=""/>
        <dsp:cNvSpPr/>
      </dsp:nvSpPr>
      <dsp:spPr>
        <a:xfrm>
          <a:off x="1635699" y="2496748"/>
          <a:ext cx="1730092" cy="1730092"/>
        </a:xfrm>
        <a:prstGeom prst="ellipse">
          <a:avLst/>
        </a:prstGeom>
        <a:solidFill>
          <a:schemeClr val="accent2">
            <a:hueOff val="4735602"/>
            <a:satOff val="20982"/>
            <a:lumOff val="-6861"/>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en-US" sz="1200" b="1" i="1" kern="1200" dirty="0"/>
            <a:t> M, E-PROJECTS</a:t>
          </a:r>
          <a:endParaRPr lang="bg-BG" sz="1200" b="1" i="1" kern="1200" dirty="0"/>
        </a:p>
      </dsp:txBody>
      <dsp:txXfrm>
        <a:off x="1889065" y="2929271"/>
        <a:ext cx="1223360" cy="86504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3A2BDC-BDB8-48F8-B4BD-CC8C9B010397}">
      <dsp:nvSpPr>
        <dsp:cNvPr id="0" name=""/>
        <dsp:cNvSpPr/>
      </dsp:nvSpPr>
      <dsp:spPr>
        <a:xfrm>
          <a:off x="0" y="3039"/>
          <a:ext cx="2275453" cy="517140"/>
        </a:xfrm>
        <a:prstGeom prst="roundRect">
          <a:avLst/>
        </a:prstGeom>
        <a:gradFill rotWithShape="0">
          <a:gsLst>
            <a:gs pos="0">
              <a:schemeClr val="accent1">
                <a:hueOff val="0"/>
                <a:satOff val="0"/>
                <a:lumOff val="0"/>
                <a:alphaOff val="0"/>
                <a:tint val="85000"/>
                <a:shade val="98000"/>
                <a:satMod val="110000"/>
                <a:lumMod val="103000"/>
              </a:schemeClr>
            </a:gs>
            <a:gs pos="50000">
              <a:schemeClr val="accent1">
                <a:hueOff val="0"/>
                <a:satOff val="0"/>
                <a:lumOff val="0"/>
                <a:alphaOff val="0"/>
                <a:shade val="85000"/>
                <a:satMod val="105000"/>
                <a:lumMod val="100000"/>
              </a:schemeClr>
            </a:gs>
            <a:gs pos="100000">
              <a:schemeClr val="accent1">
                <a:hueOff val="0"/>
                <a:satOff val="0"/>
                <a:lumOff val="0"/>
                <a:alphaOff val="0"/>
                <a:shade val="60000"/>
                <a:satMod val="120000"/>
                <a:lumMod val="100000"/>
              </a:schemeClr>
            </a:gs>
          </a:gsLst>
          <a:lin ang="5400000" scaled="0"/>
        </a:gradFill>
        <a:ln>
          <a:noFill/>
        </a:ln>
        <a:effectLst>
          <a:outerShdw blurRad="50800" dist="15875" dir="5400000" algn="ctr" rotWithShape="0">
            <a:srgbClr val="000000">
              <a:alpha val="6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rtl="0">
            <a:lnSpc>
              <a:spcPct val="90000"/>
            </a:lnSpc>
            <a:spcBef>
              <a:spcPct val="0"/>
            </a:spcBef>
            <a:spcAft>
              <a:spcPct val="35000"/>
            </a:spcAft>
            <a:buNone/>
          </a:pPr>
          <a:r>
            <a:rPr lang="en-US" sz="1300" b="1" kern="1200" dirty="0"/>
            <a:t>STING   MARKETING COMMUNICATION  MIX:</a:t>
          </a:r>
          <a:endParaRPr lang="bg-BG" sz="1300" kern="1200" dirty="0"/>
        </a:p>
      </dsp:txBody>
      <dsp:txXfrm>
        <a:off x="25245" y="28284"/>
        <a:ext cx="2224963" cy="46665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9F6CFD-8E48-40EF-8D5D-144EA1228300}">
      <dsp:nvSpPr>
        <dsp:cNvPr id="0" name=""/>
        <dsp:cNvSpPr/>
      </dsp:nvSpPr>
      <dsp:spPr>
        <a:xfrm>
          <a:off x="0" y="14862"/>
          <a:ext cx="8334103" cy="6364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dirty="0"/>
            <a:t>Pharmacy Design and Equipment- provide specialized pharmacy a furniture, in order to comply to the GPP standards </a:t>
          </a:r>
          <a:endParaRPr lang="bg-BG" sz="1600" kern="1200" dirty="0"/>
        </a:p>
      </dsp:txBody>
      <dsp:txXfrm>
        <a:off x="31070" y="45932"/>
        <a:ext cx="8271963" cy="574340"/>
      </dsp:txXfrm>
    </dsp:sp>
    <dsp:sp modelId="{31DA60E0-2641-4F28-9171-926631B6870C}">
      <dsp:nvSpPr>
        <dsp:cNvPr id="0" name=""/>
        <dsp:cNvSpPr/>
      </dsp:nvSpPr>
      <dsp:spPr>
        <a:xfrm>
          <a:off x="0" y="697422"/>
          <a:ext cx="8334103" cy="636480"/>
        </a:xfrm>
        <a:prstGeom prst="roundRect">
          <a:avLst/>
        </a:prstGeom>
        <a:solidFill>
          <a:schemeClr val="accent2">
            <a:hueOff val="2367801"/>
            <a:satOff val="10491"/>
            <a:lumOff val="-343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a:t>“PharmaStar” pharmacy software, aimed to assist pharmacy management optimization.</a:t>
          </a:r>
          <a:endParaRPr lang="bg-BG" sz="1600" kern="1200"/>
        </a:p>
      </dsp:txBody>
      <dsp:txXfrm>
        <a:off x="31070" y="728492"/>
        <a:ext cx="8271963" cy="574340"/>
      </dsp:txXfrm>
    </dsp:sp>
    <dsp:sp modelId="{F90C12E9-6355-4B7C-929E-A0D893952E3A}">
      <dsp:nvSpPr>
        <dsp:cNvPr id="0" name=""/>
        <dsp:cNvSpPr/>
      </dsp:nvSpPr>
      <dsp:spPr>
        <a:xfrm>
          <a:off x="0" y="1379982"/>
          <a:ext cx="8334103" cy="636480"/>
        </a:xfrm>
        <a:prstGeom prst="roundRect">
          <a:avLst/>
        </a:prstGeom>
        <a:solidFill>
          <a:schemeClr val="accent2">
            <a:hueOff val="4735602"/>
            <a:satOff val="20982"/>
            <a:lumOff val="-686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a:t>WEBSITE for on-line orders and payments, marketing and promotions of products</a:t>
          </a:r>
          <a:endParaRPr lang="bg-BG" sz="1600" kern="1200"/>
        </a:p>
      </dsp:txBody>
      <dsp:txXfrm>
        <a:off x="31070" y="1411052"/>
        <a:ext cx="8271963" cy="57434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FE886E-EA34-4FBF-938A-48ED8FE2455E}" type="datetimeFigureOut">
              <a:rPr lang="bg-BG" smtClean="0"/>
              <a:t>28.10.2021 г.</a:t>
            </a:fld>
            <a:endParaRPr lang="bg-B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1FED3D-8BF8-4EC3-92AC-4C82BE5E8645}" type="slidenum">
              <a:rPr lang="bg-BG" smtClean="0"/>
              <a:t>‹#›</a:t>
            </a:fld>
            <a:endParaRPr lang="bg-BG"/>
          </a:p>
        </p:txBody>
      </p:sp>
    </p:spTree>
    <p:extLst>
      <p:ext uri="{BB962C8B-B14F-4D97-AF65-F5344CB8AC3E}">
        <p14:creationId xmlns:p14="http://schemas.microsoft.com/office/powerpoint/2010/main" val="2740270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C21FED3D-8BF8-4EC3-92AC-4C82BE5E8645}" type="slidenum">
              <a:rPr lang="bg-BG" smtClean="0"/>
              <a:t>6</a:t>
            </a:fld>
            <a:endParaRPr lang="bg-BG"/>
          </a:p>
        </p:txBody>
      </p:sp>
    </p:spTree>
    <p:extLst>
      <p:ext uri="{BB962C8B-B14F-4D97-AF65-F5344CB8AC3E}">
        <p14:creationId xmlns:p14="http://schemas.microsoft.com/office/powerpoint/2010/main" val="3322142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C21FED3D-8BF8-4EC3-92AC-4C82BE5E8645}" type="slidenum">
              <a:rPr lang="bg-BG" smtClean="0"/>
              <a:t>8</a:t>
            </a:fld>
            <a:endParaRPr lang="bg-BG"/>
          </a:p>
        </p:txBody>
      </p:sp>
    </p:spTree>
    <p:extLst>
      <p:ext uri="{BB962C8B-B14F-4D97-AF65-F5344CB8AC3E}">
        <p14:creationId xmlns:p14="http://schemas.microsoft.com/office/powerpoint/2010/main" val="2653681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72440" y="2194560"/>
            <a:ext cx="11247120" cy="1739347"/>
          </a:xfrm>
        </p:spPr>
        <p:txBody>
          <a:bodyPr tIns="45720" bIns="45720" anchor="ctr">
            <a:normAutofit/>
          </a:bodyPr>
          <a:lstStyle>
            <a:lvl1pPr algn="ctr">
              <a:lnSpc>
                <a:spcPct val="80000"/>
              </a:lnSpc>
              <a:defRPr sz="6000" spc="15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915938"/>
            <a:ext cx="11506200" cy="457200"/>
          </a:xfrm>
        </p:spPr>
        <p:txBody>
          <a:bodyP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48A87A34-81AB-432B-8DAE-1953F412C126}" type="datetimeFigureOut">
              <a:rPr lang="en-US" smtClean="0"/>
              <a:t>10/28/2021</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507661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13246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48A87A34-81AB-432B-8DAE-1953F412C126}" type="datetimeFigureOut">
              <a:rPr lang="en-US" smtClean="0"/>
              <a:pPr/>
              <a:t>10/28/2021</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77985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35615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75488" y="2194560"/>
            <a:ext cx="11247120" cy="1737360"/>
          </a:xfrm>
        </p:spPr>
        <p:txBody>
          <a:bodyPr anchor="ctr">
            <a:noAutofit/>
          </a:bodyPr>
          <a:lstStyle>
            <a:lvl1pPr algn="ctr">
              <a:lnSpc>
                <a:spcPct val="80000"/>
              </a:lnSpc>
              <a:defRPr sz="6000" b="0" spc="150" baseline="0">
                <a:solidFill>
                  <a:srgbClr val="FFFF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47472" y="3911827"/>
            <a:ext cx="11503152" cy="457200"/>
          </a:xfrm>
        </p:spPr>
        <p:txBody>
          <a:bodyPr anchor="t">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1"/>
                </a:solidFill>
              </a:defRPr>
            </a:lvl1pPr>
          </a:lstStyle>
          <a:p>
            <a:fld id="{48A87A34-81AB-432B-8DAE-1953F412C126}" type="datetimeFigureOut">
              <a:rPr lang="en-US" smtClean="0"/>
              <a:pPr/>
              <a:t>10/28/2021</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178460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67986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45098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0852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64039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15333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86229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48A87A34-81AB-432B-8DAE-1953F412C126}" type="datetimeFigureOut">
              <a:rPr lang="en-US" smtClean="0"/>
              <a:pPr/>
              <a:t>10/28/2021</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14018091"/>
      </p:ext>
    </p:extLst>
  </p:cSld>
  <p:clrMap bg1="dk1" tx1="lt1" bg2="dk2" tx2="lt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xStyles>
    <p:titleStyle>
      <a:lvl1pPr algn="l" defTabSz="914400" rtl="0" eaLnBrk="1" latinLnBrk="0" hangingPunct="1">
        <a:lnSpc>
          <a:spcPct val="85000"/>
        </a:lnSpc>
        <a:spcBef>
          <a:spcPct val="0"/>
        </a:spcBef>
        <a:buNone/>
        <a:defRPr sz="4000" kern="1200" cap="all"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8.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069869"/>
            <a:ext cx="9559636" cy="1558631"/>
          </a:xfrm>
        </p:spPr>
        <p:txBody>
          <a:bodyPr>
            <a:normAutofit/>
          </a:bodyPr>
          <a:lstStyle/>
          <a:p>
            <a:r>
              <a:rPr lang="en-US" dirty="0"/>
              <a:t>Sting  ad</a:t>
            </a:r>
            <a:br>
              <a:rPr lang="bg-BG" dirty="0"/>
            </a:br>
            <a:r>
              <a:rPr lang="en-US" sz="2000" dirty="0"/>
              <a:t>28 years of history</a:t>
            </a:r>
            <a:endParaRPr lang="bg-BG" sz="2000" dirty="0"/>
          </a:p>
        </p:txBody>
      </p:sp>
      <p:sp>
        <p:nvSpPr>
          <p:cNvPr id="3" name="Subtitle 2"/>
          <p:cNvSpPr>
            <a:spLocks noGrp="1"/>
          </p:cNvSpPr>
          <p:nvPr>
            <p:ph type="subTitle" idx="1"/>
          </p:nvPr>
        </p:nvSpPr>
        <p:spPr/>
        <p:txBody>
          <a:bodyPr>
            <a:noAutofit/>
          </a:bodyPr>
          <a:lstStyle/>
          <a:p>
            <a:r>
              <a:rPr lang="en-US" sz="2800" dirty="0"/>
              <a:t>Brief Introduction</a:t>
            </a:r>
            <a:endParaRPr lang="bg-BG" sz="2800" dirty="0"/>
          </a:p>
        </p:txBody>
      </p:sp>
      <p:graphicFrame>
        <p:nvGraphicFramePr>
          <p:cNvPr id="4" name="Diagram 3"/>
          <p:cNvGraphicFramePr/>
          <p:nvPr>
            <p:extLst>
              <p:ext uri="{D42A27DB-BD31-4B8C-83A1-F6EECF244321}">
                <p14:modId xmlns:p14="http://schemas.microsoft.com/office/powerpoint/2010/main" val="1294723904"/>
              </p:ext>
            </p:extLst>
          </p:nvPr>
        </p:nvGraphicFramePr>
        <p:xfrm>
          <a:off x="568283" y="4028666"/>
          <a:ext cx="4856481" cy="32202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6545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Rectangle 2"/>
          <p:cNvSpPr/>
          <p:nvPr/>
        </p:nvSpPr>
        <p:spPr>
          <a:xfrm>
            <a:off x="0" y="1723728"/>
            <a:ext cx="12003578" cy="4975123"/>
          </a:xfrm>
          <a:prstGeom prst="rect">
            <a:avLst/>
          </a:prstGeom>
          <a:effectLst>
            <a:glow rad="38100">
              <a:schemeClr val="accent2">
                <a:lumMod val="75000"/>
                <a:alpha val="89000"/>
              </a:schemeClr>
            </a:glow>
          </a:effectLst>
        </p:spPr>
        <p:txBody>
          <a:bodyPr wrap="square">
            <a:prstTxWarp prst="textFadeLeft">
              <a:avLst/>
            </a:prstTxWarp>
            <a:spAutoFit/>
          </a:bodyPr>
          <a:lstStyle/>
          <a:p>
            <a:r>
              <a:rPr lang="en-US" b="1" i="1" dirty="0">
                <a:solidFill>
                  <a:srgbClr val="FFFF00"/>
                </a:solidFill>
              </a:rPr>
              <a:t>						Suppliers</a:t>
            </a:r>
          </a:p>
          <a:p>
            <a:endParaRPr lang="en-US" dirty="0">
              <a:ln>
                <a:solidFill>
                  <a:schemeClr val="accent2">
                    <a:lumMod val="75000"/>
                  </a:schemeClr>
                </a:solidFill>
              </a:ln>
              <a:solidFill>
                <a:schemeClr val="tx2">
                  <a:lumMod val="25000"/>
                </a:schemeClr>
              </a:solidFill>
              <a:effectLst>
                <a:outerShdw blurRad="50800" dist="38100" dir="18900000" algn="bl" rotWithShape="0">
                  <a:prstClr val="black">
                    <a:alpha val="40000"/>
                  </a:prstClr>
                </a:outerShdw>
              </a:effectLst>
            </a:endParaRPr>
          </a:p>
          <a:p>
            <a:r>
              <a:rPr lang="en-US" dirty="0">
                <a:solidFill>
                  <a:srgbClr val="FFFF00"/>
                </a:solidFill>
              </a:rPr>
              <a:t>	</a:t>
            </a:r>
            <a:r>
              <a:rPr lang="en-US" dirty="0"/>
              <a:t>In 2019  the top 10 suppliers  formed  </a:t>
            </a:r>
            <a:r>
              <a:rPr lang="en-US" dirty="0">
                <a:solidFill>
                  <a:srgbClr val="FFFF00"/>
                </a:solidFill>
              </a:rPr>
              <a:t>46</a:t>
            </a:r>
            <a:r>
              <a:rPr lang="en-US" dirty="0"/>
              <a:t>%  from the whole turnover of all our supplies  compared  whit  </a:t>
            </a:r>
            <a:r>
              <a:rPr lang="en-US" dirty="0">
                <a:solidFill>
                  <a:srgbClr val="FFFF00"/>
                </a:solidFill>
              </a:rPr>
              <a:t>39</a:t>
            </a:r>
            <a:r>
              <a:rPr lang="en-US" dirty="0"/>
              <a:t>%   in 2019..?!</a:t>
            </a:r>
          </a:p>
          <a:p>
            <a:r>
              <a:rPr lang="en-US" dirty="0"/>
              <a:t>	Optimizations  of the </a:t>
            </a:r>
            <a:r>
              <a:rPr lang="en-US" sz="1700" dirty="0"/>
              <a:t>inventory</a:t>
            </a:r>
            <a:r>
              <a:rPr lang="en-US" dirty="0"/>
              <a:t> with the purpose prompt  turnover of the goods.</a:t>
            </a:r>
          </a:p>
          <a:p>
            <a:r>
              <a:rPr lang="en-US" dirty="0"/>
              <a:t>	The supply from  the manufacturer has to correspond to  demand of the customers!</a:t>
            </a:r>
          </a:p>
          <a:p>
            <a:r>
              <a:rPr lang="en-US" dirty="0"/>
              <a:t>	Increasing  of the number of  items  has to follow-up  the current  marketing activities  and  demand ...?</a:t>
            </a:r>
          </a:p>
          <a:p>
            <a:r>
              <a:rPr lang="en-US" dirty="0"/>
              <a:t>	To maintain  the achieved  level of sales in the  previous year…</a:t>
            </a:r>
            <a:endParaRPr lang="bg-BG" dirty="0"/>
          </a:p>
        </p:txBody>
      </p:sp>
      <p:sp>
        <p:nvSpPr>
          <p:cNvPr id="7" name="Oval 6"/>
          <p:cNvSpPr/>
          <p:nvPr/>
        </p:nvSpPr>
        <p:spPr>
          <a:xfrm>
            <a:off x="5837567" y="2265728"/>
            <a:ext cx="5428958" cy="885305"/>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dirty="0">
              <a:ln w="0"/>
              <a:solidFill>
                <a:schemeClr val="tx1"/>
              </a:solidFill>
              <a:effectLst>
                <a:outerShdw blurRad="38100" dist="19050" dir="2700000" algn="tl" rotWithShape="0">
                  <a:schemeClr val="dk1">
                    <a:alpha val="40000"/>
                  </a:schemeClr>
                </a:outerShdw>
              </a:effectLst>
            </a:endParaRPr>
          </a:p>
        </p:txBody>
      </p:sp>
      <p:sp>
        <p:nvSpPr>
          <p:cNvPr id="2" name="Title 1"/>
          <p:cNvSpPr>
            <a:spLocks noGrp="1"/>
          </p:cNvSpPr>
          <p:nvPr>
            <p:ph type="title"/>
          </p:nvPr>
        </p:nvSpPr>
        <p:spPr>
          <a:xfrm>
            <a:off x="1203960" y="77699"/>
            <a:ext cx="9784080" cy="1508760"/>
          </a:xfrm>
        </p:spPr>
        <p:txBody>
          <a:bodyPr/>
          <a:lstStyle/>
          <a:p>
            <a:r>
              <a:rPr lang="en-US" dirty="0"/>
              <a:t>Micro environment</a:t>
            </a:r>
            <a:endParaRPr lang="bg-BG" dirty="0"/>
          </a:p>
        </p:txBody>
      </p:sp>
      <p:sp>
        <p:nvSpPr>
          <p:cNvPr id="8" name="TextBox 7"/>
          <p:cNvSpPr txBox="1"/>
          <p:nvPr/>
        </p:nvSpPr>
        <p:spPr>
          <a:xfrm>
            <a:off x="6897431" y="2523714"/>
            <a:ext cx="3070460" cy="369332"/>
          </a:xfrm>
          <a:prstGeom prst="rect">
            <a:avLst/>
          </a:prstGeom>
          <a:noFill/>
        </p:spPr>
        <p:txBody>
          <a:bodyPr wrap="square" rtlCol="0">
            <a:spAutoFit/>
          </a:bodyPr>
          <a:lstStyle/>
          <a:p>
            <a:r>
              <a:rPr lang="en-US" dirty="0">
                <a:solidFill>
                  <a:schemeClr val="bg1">
                    <a:lumMod val="75000"/>
                    <a:lumOff val="25000"/>
                  </a:schemeClr>
                </a:solidFill>
              </a:rPr>
              <a:t>482 numbers of suppliers! </a:t>
            </a:r>
            <a:endParaRPr lang="bg-BG" dirty="0">
              <a:solidFill>
                <a:schemeClr val="bg1">
                  <a:lumMod val="75000"/>
                  <a:lumOff val="25000"/>
                </a:schemeClr>
              </a:solidFill>
            </a:endParaRPr>
          </a:p>
        </p:txBody>
      </p:sp>
    </p:spTree>
    <p:extLst>
      <p:ext uri="{BB962C8B-B14F-4D97-AF65-F5344CB8AC3E}">
        <p14:creationId xmlns:p14="http://schemas.microsoft.com/office/powerpoint/2010/main" val="3547520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anim calcmode="lin" valueType="num">
                                      <p:cBhvr>
                                        <p:cTn id="2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1"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p:cTn id="34" dur="1000" fill="hold"/>
                                        <p:tgtEl>
                                          <p:spTgt spid="7"/>
                                        </p:tgtEl>
                                        <p:attrNameLst>
                                          <p:attrName>ppt_w</p:attrName>
                                        </p:attrNameLst>
                                      </p:cBhvr>
                                      <p:tavLst>
                                        <p:tav tm="0">
                                          <p:val>
                                            <p:fltVal val="0"/>
                                          </p:val>
                                        </p:tav>
                                        <p:tav tm="100000">
                                          <p:val>
                                            <p:strVal val="#ppt_w"/>
                                          </p:val>
                                        </p:tav>
                                      </p:tavLst>
                                    </p:anim>
                                    <p:anim calcmode="lin" valueType="num">
                                      <p:cBhvr>
                                        <p:cTn id="35" dur="1000" fill="hold"/>
                                        <p:tgtEl>
                                          <p:spTgt spid="7"/>
                                        </p:tgtEl>
                                        <p:attrNameLst>
                                          <p:attrName>ppt_h</p:attrName>
                                        </p:attrNameLst>
                                      </p:cBhvr>
                                      <p:tavLst>
                                        <p:tav tm="0">
                                          <p:val>
                                            <p:fltVal val="0"/>
                                          </p:val>
                                        </p:tav>
                                        <p:tav tm="100000">
                                          <p:val>
                                            <p:strVal val="#ppt_h"/>
                                          </p:val>
                                        </p:tav>
                                      </p:tavLst>
                                    </p:anim>
                                    <p:anim calcmode="lin" valueType="num">
                                      <p:cBhvr>
                                        <p:cTn id="36" dur="1000" fill="hold"/>
                                        <p:tgtEl>
                                          <p:spTgt spid="7"/>
                                        </p:tgtEl>
                                        <p:attrNameLst>
                                          <p:attrName>style.rotation</p:attrName>
                                        </p:attrNameLst>
                                      </p:cBhvr>
                                      <p:tavLst>
                                        <p:tav tm="0">
                                          <p:val>
                                            <p:fltVal val="90"/>
                                          </p:val>
                                        </p:tav>
                                        <p:tav tm="100000">
                                          <p:val>
                                            <p:fltVal val="0"/>
                                          </p:val>
                                        </p:tav>
                                      </p:tavLst>
                                    </p:anim>
                                    <p:animEffect transition="in" filter="fade">
                                      <p:cBhvr>
                                        <p:cTn id="3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3960" y="337346"/>
            <a:ext cx="9784080" cy="1508760"/>
          </a:xfrm>
        </p:spPr>
        <p:txBody>
          <a:bodyPr/>
          <a:lstStyle/>
          <a:p>
            <a:r>
              <a:rPr lang="en-US" dirty="0"/>
              <a:t>Pharma Marketing</a:t>
            </a:r>
            <a:endParaRPr lang="bg-BG" dirty="0"/>
          </a:p>
        </p:txBody>
      </p:sp>
      <p:sp>
        <p:nvSpPr>
          <p:cNvPr id="3" name="Content Placeholder 2"/>
          <p:cNvSpPr>
            <a:spLocks noGrp="1"/>
          </p:cNvSpPr>
          <p:nvPr>
            <p:ph idx="1"/>
          </p:nvPr>
        </p:nvSpPr>
        <p:spPr>
          <a:xfrm>
            <a:off x="173714" y="1610055"/>
            <a:ext cx="7256989" cy="4982333"/>
          </a:xfrm>
        </p:spPr>
        <p:txBody>
          <a:bodyPr>
            <a:noAutofit/>
          </a:bodyPr>
          <a:lstStyle/>
          <a:p>
            <a:endParaRPr lang="en-US" sz="1600" b="1" i="1" dirty="0">
              <a:solidFill>
                <a:srgbClr val="92D050"/>
              </a:solidFill>
              <a:latin typeface="Bahnschrift Light" panose="020B0502040204020203" pitchFamily="34" charset="0"/>
            </a:endParaRPr>
          </a:p>
          <a:p>
            <a:endParaRPr lang="en-US" sz="1800" b="1" i="1" dirty="0">
              <a:ln w="22225">
                <a:solidFill>
                  <a:schemeClr val="accent2"/>
                </a:solidFill>
                <a:prstDash val="solid"/>
              </a:ln>
              <a:solidFill>
                <a:schemeClr val="accent2">
                  <a:lumMod val="40000"/>
                  <a:lumOff val="60000"/>
                </a:schemeClr>
              </a:solidFill>
              <a:latin typeface="Bahnschrift Light" panose="020B0502040204020203" pitchFamily="34" charset="0"/>
            </a:endParaRPr>
          </a:p>
          <a:p>
            <a:r>
              <a:rPr lang="en-US" sz="1800" b="1" i="1" dirty="0">
                <a:ln w="22225">
                  <a:solidFill>
                    <a:schemeClr val="accent2"/>
                  </a:solidFill>
                  <a:prstDash val="solid"/>
                </a:ln>
                <a:solidFill>
                  <a:schemeClr val="accent2">
                    <a:lumMod val="40000"/>
                    <a:lumOff val="60000"/>
                  </a:schemeClr>
                </a:solidFill>
                <a:latin typeface="Bahnschrift Light" panose="020B0502040204020203" pitchFamily="34" charset="0"/>
              </a:rPr>
              <a:t>Seminars  “LEG</a:t>
            </a:r>
            <a:r>
              <a:rPr lang="bg-BG" sz="1800" b="1" i="1" dirty="0">
                <a:ln w="22225">
                  <a:solidFill>
                    <a:schemeClr val="accent2"/>
                  </a:solidFill>
                  <a:prstDash val="solid"/>
                </a:ln>
                <a:solidFill>
                  <a:schemeClr val="accent2">
                    <a:lumMod val="40000"/>
                    <a:lumOff val="60000"/>
                  </a:schemeClr>
                </a:solidFill>
              </a:rPr>
              <a:t>Е</a:t>
            </a:r>
            <a:r>
              <a:rPr lang="en-US" sz="1800" b="1" i="1" dirty="0">
                <a:ln w="22225">
                  <a:solidFill>
                    <a:schemeClr val="accent2"/>
                  </a:solidFill>
                  <a:prstDash val="solid"/>
                </a:ln>
                <a:solidFill>
                  <a:schemeClr val="accent2">
                    <a:lumMod val="40000"/>
                    <a:lumOff val="60000"/>
                  </a:schemeClr>
                </a:solidFill>
                <a:latin typeface="Bahnschrift Light" panose="020B0502040204020203" pitchFamily="34" charset="0"/>
              </a:rPr>
              <a:t>  ARTIS” - every year  </a:t>
            </a:r>
            <a:r>
              <a:rPr lang="en-US" sz="1600" dirty="0">
                <a:latin typeface="Bahnschrift Light" panose="020B0502040204020203" pitchFamily="34" charset="0"/>
              </a:rPr>
              <a:t>8 regional events to increase the professional  qualification of 1200 pharmacists </a:t>
            </a:r>
            <a:r>
              <a:rPr lang="bg-BG" sz="1600" dirty="0"/>
              <a:t>- </a:t>
            </a:r>
            <a:r>
              <a:rPr lang="en-US" sz="1600" dirty="0">
                <a:latin typeface="Bahnschrift Light" panose="020B0502040204020203" pitchFamily="34" charset="0"/>
              </a:rPr>
              <a:t>type A, B and C</a:t>
            </a:r>
            <a:r>
              <a:rPr lang="bg-BG" sz="1600" dirty="0"/>
              <a:t>.</a:t>
            </a:r>
            <a:endParaRPr lang="en-US" sz="1600" dirty="0"/>
          </a:p>
          <a:p>
            <a:r>
              <a:rPr lang="bg-BG" sz="1600" b="1" dirty="0">
                <a:ln w="22225">
                  <a:solidFill>
                    <a:schemeClr val="accent2"/>
                  </a:solidFill>
                  <a:prstDash val="solid"/>
                </a:ln>
                <a:solidFill>
                  <a:schemeClr val="accent2">
                    <a:lumMod val="40000"/>
                    <a:lumOff val="60000"/>
                  </a:schemeClr>
                </a:solidFill>
              </a:rPr>
              <a:t> </a:t>
            </a:r>
            <a:r>
              <a:rPr lang="en-US" sz="1600" b="1" i="1" dirty="0">
                <a:ln w="22225">
                  <a:solidFill>
                    <a:schemeClr val="accent2"/>
                  </a:solidFill>
                  <a:prstDash val="solid"/>
                </a:ln>
                <a:solidFill>
                  <a:schemeClr val="accent2">
                    <a:lumMod val="40000"/>
                    <a:lumOff val="60000"/>
                  </a:schemeClr>
                </a:solidFill>
                <a:latin typeface="Bahnschrift Light" panose="020B0502040204020203" pitchFamily="34" charset="0"/>
              </a:rPr>
              <a:t>VIRTUAL  UNION  " in focus“-   </a:t>
            </a:r>
            <a:r>
              <a:rPr lang="en-US" sz="1600" dirty="0">
                <a:latin typeface="Bahnschrift Light" panose="020B0502040204020203" pitchFamily="34" charset="0"/>
              </a:rPr>
              <a:t>full national  coverage  of  pharmacies  -  training of </a:t>
            </a:r>
            <a:r>
              <a:rPr lang="bg-BG" sz="1600" dirty="0"/>
              <a:t> </a:t>
            </a:r>
            <a:r>
              <a:rPr lang="en-US" sz="1600" dirty="0">
                <a:latin typeface="Bahnschrift Light" panose="020B0502040204020203" pitchFamily="34" charset="0"/>
              </a:rPr>
              <a:t>counter situated pharmacist for promotional  and  consulting  skills in seasons</a:t>
            </a:r>
          </a:p>
          <a:p>
            <a:r>
              <a:rPr lang="en-US" sz="1800" b="1" i="1" dirty="0">
                <a:ln w="22225">
                  <a:solidFill>
                    <a:schemeClr val="accent2"/>
                  </a:solidFill>
                  <a:prstDash val="solid"/>
                </a:ln>
                <a:solidFill>
                  <a:schemeClr val="accent2">
                    <a:lumMod val="40000"/>
                    <a:lumOff val="60000"/>
                  </a:schemeClr>
                </a:solidFill>
                <a:latin typeface="Bahnschrift Light" panose="020B0502040204020203" pitchFamily="34" charset="0"/>
              </a:rPr>
              <a:t>Scientific  marketing  conference </a:t>
            </a:r>
            <a:r>
              <a:rPr lang="bg-BG" sz="1800" b="1" i="1" dirty="0">
                <a:ln w="22225">
                  <a:solidFill>
                    <a:schemeClr val="accent2"/>
                  </a:solidFill>
                  <a:prstDash val="solid"/>
                </a:ln>
                <a:solidFill>
                  <a:schemeClr val="accent2">
                    <a:lumMod val="40000"/>
                    <a:lumOff val="60000"/>
                  </a:schemeClr>
                </a:solidFill>
              </a:rPr>
              <a:t> </a:t>
            </a:r>
            <a:r>
              <a:rPr lang="en-US" sz="1800" b="1" i="1" dirty="0">
                <a:ln w="22225">
                  <a:solidFill>
                    <a:schemeClr val="accent2"/>
                  </a:solidFill>
                  <a:prstDash val="solid"/>
                </a:ln>
                <a:solidFill>
                  <a:schemeClr val="accent2">
                    <a:lumMod val="40000"/>
                    <a:lumOff val="60000"/>
                  </a:schemeClr>
                </a:solidFill>
              </a:rPr>
              <a:t>    </a:t>
            </a:r>
            <a:r>
              <a:rPr lang="en-US" sz="1600" dirty="0">
                <a:latin typeface="Bahnschrift Light" panose="020B0502040204020203" pitchFamily="34" charset="0"/>
              </a:rPr>
              <a:t>combined with an exhibition.  It is performed  with 500 top customers from the most reliable  and successful pharmacies - type A and B.</a:t>
            </a:r>
          </a:p>
          <a:p>
            <a:r>
              <a:rPr lang="en-US" sz="1800" b="1" i="1" dirty="0">
                <a:ln w="22225">
                  <a:solidFill>
                    <a:schemeClr val="accent2"/>
                  </a:solidFill>
                  <a:prstDash val="solid"/>
                </a:ln>
                <a:solidFill>
                  <a:schemeClr val="accent2">
                    <a:lumMod val="40000"/>
                    <a:lumOff val="60000"/>
                  </a:schemeClr>
                </a:solidFill>
                <a:latin typeface="Bahnschrift Light" panose="020B0502040204020203" pitchFamily="34" charset="0"/>
              </a:rPr>
              <a:t>Round  tables   </a:t>
            </a:r>
            <a:r>
              <a:rPr lang="en-US" sz="1600" dirty="0">
                <a:latin typeface="Bahnschrift Light" panose="020B0502040204020203" pitchFamily="34" charset="0"/>
              </a:rPr>
              <a:t>10 events for 200 pharmacies</a:t>
            </a:r>
          </a:p>
          <a:p>
            <a:pPr marL="0" indent="0">
              <a:buNone/>
            </a:pPr>
            <a:r>
              <a:rPr lang="en-US" sz="1600" dirty="0">
                <a:latin typeface="Bahnschrift Light" panose="020B0502040204020203" pitchFamily="34" charset="0"/>
              </a:rPr>
              <a:t>The main goal is the pharmacists to gain skills for consultation and treatment of socially significant diseases  - hypertension, asthma, osteoporosis, diabetes -in order to increase the health culture of the population…..</a:t>
            </a:r>
          </a:p>
          <a:p>
            <a:r>
              <a:rPr lang="en-US" sz="1800" b="1" i="1" dirty="0">
                <a:ln w="22225">
                  <a:solidFill>
                    <a:schemeClr val="accent2"/>
                  </a:solidFill>
                  <a:prstDash val="solid"/>
                </a:ln>
                <a:solidFill>
                  <a:schemeClr val="accent2">
                    <a:lumMod val="40000"/>
                    <a:lumOff val="60000"/>
                  </a:schemeClr>
                </a:solidFill>
              </a:rPr>
              <a:t>Product  outsourcing   </a:t>
            </a:r>
            <a:r>
              <a:rPr lang="en-US" sz="1600" dirty="0"/>
              <a:t>(we can professionally present and promote different kind of products in front of  pharmacists and doctors )…..</a:t>
            </a:r>
            <a:endParaRPr lang="bg-BG" sz="1600" dirty="0"/>
          </a:p>
        </p:txBody>
      </p:sp>
      <p:graphicFrame>
        <p:nvGraphicFramePr>
          <p:cNvPr id="5" name="Diagram 4"/>
          <p:cNvGraphicFramePr/>
          <p:nvPr>
            <p:extLst>
              <p:ext uri="{D42A27DB-BD31-4B8C-83A1-F6EECF244321}">
                <p14:modId xmlns:p14="http://schemas.microsoft.com/office/powerpoint/2010/main" val="1620044983"/>
              </p:ext>
            </p:extLst>
          </p:nvPr>
        </p:nvGraphicFramePr>
        <p:xfrm>
          <a:off x="7103423" y="1540388"/>
          <a:ext cx="5001491" cy="43252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3" name="Diagram 12"/>
          <p:cNvGraphicFramePr/>
          <p:nvPr>
            <p:extLst>
              <p:ext uri="{D42A27DB-BD31-4B8C-83A1-F6EECF244321}">
                <p14:modId xmlns:p14="http://schemas.microsoft.com/office/powerpoint/2010/main" val="3208739216"/>
              </p:ext>
            </p:extLst>
          </p:nvPr>
        </p:nvGraphicFramePr>
        <p:xfrm>
          <a:off x="6768269" y="1017168"/>
          <a:ext cx="2275453" cy="5232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256394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graphicEl>
                                              <a:dgm id="{EC246A2F-845B-47E3-B792-C7B6079DBB90}"/>
                                            </p:graphicEl>
                                          </p:spTgt>
                                        </p:tgtEl>
                                        <p:attrNameLst>
                                          <p:attrName>style.visibility</p:attrName>
                                        </p:attrNameLst>
                                      </p:cBhvr>
                                      <p:to>
                                        <p:strVal val="visible"/>
                                      </p:to>
                                    </p:set>
                                    <p:animEffect transition="in" filter="fade">
                                      <p:cBhvr>
                                        <p:cTn id="7" dur="1000"/>
                                        <p:tgtEl>
                                          <p:spTgt spid="5">
                                            <p:graphicEl>
                                              <a:dgm id="{EC246A2F-845B-47E3-B792-C7B6079DBB90}"/>
                                            </p:graphicEl>
                                          </p:spTgt>
                                        </p:tgtEl>
                                      </p:cBhvr>
                                    </p:animEffect>
                                    <p:anim calcmode="lin" valueType="num">
                                      <p:cBhvr>
                                        <p:cTn id="8" dur="1000" fill="hold"/>
                                        <p:tgtEl>
                                          <p:spTgt spid="5">
                                            <p:graphicEl>
                                              <a:dgm id="{EC246A2F-845B-47E3-B792-C7B6079DBB90}"/>
                                            </p:graphicEl>
                                          </p:spTgt>
                                        </p:tgtEl>
                                        <p:attrNameLst>
                                          <p:attrName>ppt_x</p:attrName>
                                        </p:attrNameLst>
                                      </p:cBhvr>
                                      <p:tavLst>
                                        <p:tav tm="0">
                                          <p:val>
                                            <p:strVal val="#ppt_x"/>
                                          </p:val>
                                        </p:tav>
                                        <p:tav tm="100000">
                                          <p:val>
                                            <p:strVal val="#ppt_x"/>
                                          </p:val>
                                        </p:tav>
                                      </p:tavLst>
                                    </p:anim>
                                    <p:anim calcmode="lin" valueType="num">
                                      <p:cBhvr>
                                        <p:cTn id="9" dur="1000" fill="hold"/>
                                        <p:tgtEl>
                                          <p:spTgt spid="5">
                                            <p:graphicEl>
                                              <a:dgm id="{EC246A2F-845B-47E3-B792-C7B6079DBB90}"/>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graphicEl>
                                              <a:dgm id="{2E682638-861F-4456-A4AD-8560DDBEC110}"/>
                                            </p:graphicEl>
                                          </p:spTgt>
                                        </p:tgtEl>
                                        <p:attrNameLst>
                                          <p:attrName>style.visibility</p:attrName>
                                        </p:attrNameLst>
                                      </p:cBhvr>
                                      <p:to>
                                        <p:strVal val="visible"/>
                                      </p:to>
                                    </p:set>
                                    <p:animEffect transition="in" filter="fade">
                                      <p:cBhvr>
                                        <p:cTn id="14" dur="1000"/>
                                        <p:tgtEl>
                                          <p:spTgt spid="5">
                                            <p:graphicEl>
                                              <a:dgm id="{2E682638-861F-4456-A4AD-8560DDBEC110}"/>
                                            </p:graphicEl>
                                          </p:spTgt>
                                        </p:tgtEl>
                                      </p:cBhvr>
                                    </p:animEffect>
                                    <p:anim calcmode="lin" valueType="num">
                                      <p:cBhvr>
                                        <p:cTn id="15" dur="1000" fill="hold"/>
                                        <p:tgtEl>
                                          <p:spTgt spid="5">
                                            <p:graphicEl>
                                              <a:dgm id="{2E682638-861F-4456-A4AD-8560DDBEC110}"/>
                                            </p:graphicEl>
                                          </p:spTgt>
                                        </p:tgtEl>
                                        <p:attrNameLst>
                                          <p:attrName>ppt_x</p:attrName>
                                        </p:attrNameLst>
                                      </p:cBhvr>
                                      <p:tavLst>
                                        <p:tav tm="0">
                                          <p:val>
                                            <p:strVal val="#ppt_x"/>
                                          </p:val>
                                        </p:tav>
                                        <p:tav tm="100000">
                                          <p:val>
                                            <p:strVal val="#ppt_x"/>
                                          </p:val>
                                        </p:tav>
                                      </p:tavLst>
                                    </p:anim>
                                    <p:anim calcmode="lin" valueType="num">
                                      <p:cBhvr>
                                        <p:cTn id="16" dur="1000" fill="hold"/>
                                        <p:tgtEl>
                                          <p:spTgt spid="5">
                                            <p:graphicEl>
                                              <a:dgm id="{2E682638-861F-4456-A4AD-8560DDBEC110}"/>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graphicEl>
                                              <a:dgm id="{A02BCE4A-E0E0-4734-A140-B8D402C5464F}"/>
                                            </p:graphicEl>
                                          </p:spTgt>
                                        </p:tgtEl>
                                        <p:attrNameLst>
                                          <p:attrName>style.visibility</p:attrName>
                                        </p:attrNameLst>
                                      </p:cBhvr>
                                      <p:to>
                                        <p:strVal val="visible"/>
                                      </p:to>
                                    </p:set>
                                    <p:animEffect transition="in" filter="fade">
                                      <p:cBhvr>
                                        <p:cTn id="21" dur="1000"/>
                                        <p:tgtEl>
                                          <p:spTgt spid="5">
                                            <p:graphicEl>
                                              <a:dgm id="{A02BCE4A-E0E0-4734-A140-B8D402C5464F}"/>
                                            </p:graphicEl>
                                          </p:spTgt>
                                        </p:tgtEl>
                                      </p:cBhvr>
                                    </p:animEffect>
                                    <p:anim calcmode="lin" valueType="num">
                                      <p:cBhvr>
                                        <p:cTn id="22" dur="1000" fill="hold"/>
                                        <p:tgtEl>
                                          <p:spTgt spid="5">
                                            <p:graphicEl>
                                              <a:dgm id="{A02BCE4A-E0E0-4734-A140-B8D402C5464F}"/>
                                            </p:graphicEl>
                                          </p:spTgt>
                                        </p:tgtEl>
                                        <p:attrNameLst>
                                          <p:attrName>ppt_x</p:attrName>
                                        </p:attrNameLst>
                                      </p:cBhvr>
                                      <p:tavLst>
                                        <p:tav tm="0">
                                          <p:val>
                                            <p:strVal val="#ppt_x"/>
                                          </p:val>
                                        </p:tav>
                                        <p:tav tm="100000">
                                          <p:val>
                                            <p:strVal val="#ppt_x"/>
                                          </p:val>
                                        </p:tav>
                                      </p:tavLst>
                                    </p:anim>
                                    <p:anim calcmode="lin" valueType="num">
                                      <p:cBhvr>
                                        <p:cTn id="23" dur="1000" fill="hold"/>
                                        <p:tgtEl>
                                          <p:spTgt spid="5">
                                            <p:graphicEl>
                                              <a:dgm id="{A02BCE4A-E0E0-4734-A140-B8D402C5464F}"/>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graphicEl>
                                              <a:dgm id="{583157EE-11A6-4240-B79C-0239EB507827}"/>
                                            </p:graphicEl>
                                          </p:spTgt>
                                        </p:tgtEl>
                                        <p:attrNameLst>
                                          <p:attrName>style.visibility</p:attrName>
                                        </p:attrNameLst>
                                      </p:cBhvr>
                                      <p:to>
                                        <p:strVal val="visible"/>
                                      </p:to>
                                    </p:set>
                                    <p:animEffect transition="in" filter="fade">
                                      <p:cBhvr>
                                        <p:cTn id="28" dur="1000"/>
                                        <p:tgtEl>
                                          <p:spTgt spid="5">
                                            <p:graphicEl>
                                              <a:dgm id="{583157EE-11A6-4240-B79C-0239EB507827}"/>
                                            </p:graphicEl>
                                          </p:spTgt>
                                        </p:tgtEl>
                                      </p:cBhvr>
                                    </p:animEffect>
                                    <p:anim calcmode="lin" valueType="num">
                                      <p:cBhvr>
                                        <p:cTn id="29" dur="1000" fill="hold"/>
                                        <p:tgtEl>
                                          <p:spTgt spid="5">
                                            <p:graphicEl>
                                              <a:dgm id="{583157EE-11A6-4240-B79C-0239EB507827}"/>
                                            </p:graphicEl>
                                          </p:spTgt>
                                        </p:tgtEl>
                                        <p:attrNameLst>
                                          <p:attrName>ppt_x</p:attrName>
                                        </p:attrNameLst>
                                      </p:cBhvr>
                                      <p:tavLst>
                                        <p:tav tm="0">
                                          <p:val>
                                            <p:strVal val="#ppt_x"/>
                                          </p:val>
                                        </p:tav>
                                        <p:tav tm="100000">
                                          <p:val>
                                            <p:strVal val="#ppt_x"/>
                                          </p:val>
                                        </p:tav>
                                      </p:tavLst>
                                    </p:anim>
                                    <p:anim calcmode="lin" valueType="num">
                                      <p:cBhvr>
                                        <p:cTn id="30" dur="1000" fill="hold"/>
                                        <p:tgtEl>
                                          <p:spTgt spid="5">
                                            <p:graphicEl>
                                              <a:dgm id="{583157EE-11A6-4240-B79C-0239EB507827}"/>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graphicEl>
                                              <a:dgm id="{804AD600-6C05-42FB-9213-123B15BBA333}"/>
                                            </p:graphicEl>
                                          </p:spTgt>
                                        </p:tgtEl>
                                        <p:attrNameLst>
                                          <p:attrName>style.visibility</p:attrName>
                                        </p:attrNameLst>
                                      </p:cBhvr>
                                      <p:to>
                                        <p:strVal val="visible"/>
                                      </p:to>
                                    </p:set>
                                    <p:animEffect transition="in" filter="fade">
                                      <p:cBhvr>
                                        <p:cTn id="35" dur="1000"/>
                                        <p:tgtEl>
                                          <p:spTgt spid="5">
                                            <p:graphicEl>
                                              <a:dgm id="{804AD600-6C05-42FB-9213-123B15BBA333}"/>
                                            </p:graphicEl>
                                          </p:spTgt>
                                        </p:tgtEl>
                                      </p:cBhvr>
                                    </p:animEffect>
                                    <p:anim calcmode="lin" valueType="num">
                                      <p:cBhvr>
                                        <p:cTn id="36" dur="1000" fill="hold"/>
                                        <p:tgtEl>
                                          <p:spTgt spid="5">
                                            <p:graphicEl>
                                              <a:dgm id="{804AD600-6C05-42FB-9213-123B15BBA333}"/>
                                            </p:graphicEl>
                                          </p:spTgt>
                                        </p:tgtEl>
                                        <p:attrNameLst>
                                          <p:attrName>ppt_x</p:attrName>
                                        </p:attrNameLst>
                                      </p:cBhvr>
                                      <p:tavLst>
                                        <p:tav tm="0">
                                          <p:val>
                                            <p:strVal val="#ppt_x"/>
                                          </p:val>
                                        </p:tav>
                                        <p:tav tm="100000">
                                          <p:val>
                                            <p:strVal val="#ppt_x"/>
                                          </p:val>
                                        </p:tav>
                                      </p:tavLst>
                                    </p:anim>
                                    <p:anim calcmode="lin" valueType="num">
                                      <p:cBhvr>
                                        <p:cTn id="37" dur="1000" fill="hold"/>
                                        <p:tgtEl>
                                          <p:spTgt spid="5">
                                            <p:graphicEl>
                                              <a:dgm id="{804AD600-6C05-42FB-9213-123B15BBA333}"/>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wheel(1)">
                                      <p:cBhvr>
                                        <p:cTn id="42" dur="2000"/>
                                        <p:tgtEl>
                                          <p:spTgt spid="3">
                                            <p:txEl>
                                              <p:pRg st="2" end="2"/>
                                            </p:txEl>
                                          </p:spTgt>
                                        </p:tgtEl>
                                      </p:cBhvr>
                                    </p:animEffect>
                                  </p:childTnLst>
                                </p:cTn>
                              </p:par>
                              <p:par>
                                <p:cTn id="43" presetID="21" presetClass="entr" presetSubtype="1" fill="hold" nodeType="with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animEffect transition="in" filter="wheel(1)">
                                      <p:cBhvr>
                                        <p:cTn id="45" dur="2000"/>
                                        <p:tgtEl>
                                          <p:spTgt spid="3">
                                            <p:txEl>
                                              <p:pRg st="3" end="3"/>
                                            </p:txEl>
                                          </p:spTgt>
                                        </p:tgtEl>
                                      </p:cBhvr>
                                    </p:animEffect>
                                  </p:childTnLst>
                                </p:cTn>
                              </p:par>
                              <p:par>
                                <p:cTn id="46" presetID="21" presetClass="entr" presetSubtype="1" fill="hold" nodeType="with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wheel(1)">
                                      <p:cBhvr>
                                        <p:cTn id="48" dur="2000"/>
                                        <p:tgtEl>
                                          <p:spTgt spid="3">
                                            <p:txEl>
                                              <p:pRg st="4" end="4"/>
                                            </p:txEl>
                                          </p:spTgt>
                                        </p:tgtEl>
                                      </p:cBhvr>
                                    </p:animEffect>
                                  </p:childTnLst>
                                </p:cTn>
                              </p:par>
                              <p:par>
                                <p:cTn id="49" presetID="21" presetClass="entr" presetSubtype="1" fill="hold" nodeType="with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animEffect transition="in" filter="wheel(1)">
                                      <p:cBhvr>
                                        <p:cTn id="51" dur="2000"/>
                                        <p:tgtEl>
                                          <p:spTgt spid="3">
                                            <p:txEl>
                                              <p:pRg st="5" end="5"/>
                                            </p:txEl>
                                          </p:spTgt>
                                        </p:tgtEl>
                                      </p:cBhvr>
                                    </p:animEffect>
                                  </p:childTnLst>
                                </p:cTn>
                              </p:par>
                              <p:par>
                                <p:cTn id="52" presetID="21" presetClass="entr" presetSubtype="1" fill="hold" nodeType="with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wheel(1)">
                                      <p:cBhvr>
                                        <p:cTn id="54" dur="2000"/>
                                        <p:tgtEl>
                                          <p:spTgt spid="3">
                                            <p:txEl>
                                              <p:pRg st="6" end="6"/>
                                            </p:txEl>
                                          </p:spTgt>
                                        </p:tgtEl>
                                      </p:cBhvr>
                                    </p:animEffect>
                                  </p:childTnLst>
                                </p:cTn>
                              </p:par>
                              <p:par>
                                <p:cTn id="55" presetID="21" presetClass="entr" presetSubtype="1" fill="hold" nodeType="with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Effect transition="in" filter="wheel(1)">
                                      <p:cBhvr>
                                        <p:cTn id="5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Activities</a:t>
            </a:r>
            <a:endParaRPr lang="bg-BG" dirty="0"/>
          </a:p>
        </p:txBody>
      </p:sp>
      <p:graphicFrame>
        <p:nvGraphicFramePr>
          <p:cNvPr id="4" name="Diagram 3"/>
          <p:cNvGraphicFramePr/>
          <p:nvPr>
            <p:extLst>
              <p:ext uri="{D42A27DB-BD31-4B8C-83A1-F6EECF244321}">
                <p14:modId xmlns:p14="http://schemas.microsoft.com/office/powerpoint/2010/main" val="3910288307"/>
              </p:ext>
            </p:extLst>
          </p:nvPr>
        </p:nvGraphicFramePr>
        <p:xfrm>
          <a:off x="809897" y="2684141"/>
          <a:ext cx="8334103" cy="2031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4425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5406" y="734342"/>
            <a:ext cx="9841593" cy="1058593"/>
          </a:xfrm>
        </p:spPr>
        <p:txBody>
          <a:bodyPr>
            <a:normAutofit fontScale="90000"/>
          </a:bodyPr>
          <a:lstStyle/>
          <a:p>
            <a:r>
              <a:rPr lang="en-US" dirty="0"/>
              <a:t>FUTURE </a:t>
            </a:r>
            <a:br>
              <a:rPr lang="en-US" dirty="0"/>
            </a:br>
            <a:br>
              <a:rPr lang="en-US" dirty="0"/>
            </a:br>
            <a:r>
              <a:rPr lang="en-US" sz="2700" dirty="0"/>
              <a:t>GROWTH … ANALYSIS  AND  THE  NEED  FOR  BALANCE </a:t>
            </a:r>
            <a:br>
              <a:rPr lang="en-US" dirty="0"/>
            </a:br>
            <a:endParaRPr lang="bg-BG" dirty="0"/>
          </a:p>
        </p:txBody>
      </p:sp>
      <p:sp>
        <p:nvSpPr>
          <p:cNvPr id="3" name="Rectangle 2"/>
          <p:cNvSpPr/>
          <p:nvPr/>
        </p:nvSpPr>
        <p:spPr>
          <a:xfrm>
            <a:off x="211757" y="2627698"/>
            <a:ext cx="8159159" cy="3970318"/>
          </a:xfrm>
          <a:prstGeom prst="rect">
            <a:avLst/>
          </a:prstGeom>
        </p:spPr>
        <p:txBody>
          <a:bodyPr wrap="square">
            <a:spAutoFit/>
          </a:bodyPr>
          <a:lstStyle/>
          <a:p>
            <a:r>
              <a:rPr lang="en-US" dirty="0"/>
              <a:t>	As healthcare marketers we all take into account  that the healthcare is continuously developing process and that the need of  “focus on patients” is critical for  the commercial success. However, the reality is that daily business pressures and deeply ingrained processes often subjugate patient centricity to a “plaque on the wall” in the legislative conference room. Many companies find it challenging to implement change and create a truly patient orientated organization . </a:t>
            </a:r>
          </a:p>
          <a:p>
            <a:r>
              <a:rPr lang="bg-BG" dirty="0"/>
              <a:t>Т</a:t>
            </a:r>
            <a:r>
              <a:rPr lang="en-US" dirty="0"/>
              <a:t>hat is why the management of Sting AD always finds the right way to ensure public health by implementing socially responsible marketing and expeditious logistics.</a:t>
            </a:r>
          </a:p>
          <a:p>
            <a:endParaRPr lang="en-US" dirty="0"/>
          </a:p>
          <a:p>
            <a:endParaRPr lang="en-US" dirty="0"/>
          </a:p>
          <a:p>
            <a:endParaRPr lang="en-US" dirty="0"/>
          </a:p>
          <a:p>
            <a:r>
              <a:rPr lang="en-US" dirty="0">
                <a:solidFill>
                  <a:srgbClr val="FFFF00"/>
                </a:solidFill>
                <a:latin typeface="Book Antiqua" panose="02040602050305030304" pitchFamily="18" charset="0"/>
              </a:rPr>
              <a:t>	</a:t>
            </a:r>
            <a:r>
              <a:rPr lang="en-US" i="1" dirty="0">
                <a:solidFill>
                  <a:srgbClr val="FFFF00"/>
                </a:solidFill>
                <a:latin typeface="Book Antiqua" panose="02040602050305030304" pitchFamily="18" charset="0"/>
              </a:rPr>
              <a:t>"Trade resists all winds, It defies even the most powerful storm</a:t>
            </a:r>
          </a:p>
          <a:p>
            <a:r>
              <a:rPr lang="en-US" i="1" dirty="0">
                <a:solidFill>
                  <a:srgbClr val="FFFF00"/>
                </a:solidFill>
                <a:latin typeface="Book Antiqua" panose="02040602050305030304" pitchFamily="18" charset="0"/>
              </a:rPr>
              <a:t> 						and enters in every area "</a:t>
            </a:r>
          </a:p>
          <a:p>
            <a:r>
              <a:rPr lang="en-US" i="1" dirty="0">
                <a:solidFill>
                  <a:srgbClr val="FFFF00"/>
                </a:solidFill>
                <a:latin typeface="Book Antiqua" panose="02040602050305030304" pitchFamily="18" charset="0"/>
              </a:rPr>
              <a:t>										</a:t>
            </a:r>
            <a:r>
              <a:rPr lang="en-US" dirty="0">
                <a:solidFill>
                  <a:srgbClr val="FFFF00"/>
                </a:solidFill>
                <a:latin typeface="Book Antiqua" panose="02040602050305030304" pitchFamily="18" charset="0"/>
              </a:rPr>
              <a:t>		George Bancroft</a:t>
            </a:r>
            <a:endParaRPr lang="bg-BG" dirty="0">
              <a:solidFill>
                <a:srgbClr val="FFFF00"/>
              </a:solidFill>
              <a:latin typeface="Book Antiqua" panose="0204060205030503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91098" y="2627697"/>
            <a:ext cx="3696101" cy="3080083"/>
          </a:xfrm>
          <a:prstGeom prst="ellipse">
            <a:avLst/>
          </a:prstGeom>
          <a:ln>
            <a:noFill/>
          </a:ln>
          <a:effectLst>
            <a:softEdge rad="112500"/>
          </a:effectLst>
        </p:spPr>
      </p:pic>
    </p:spTree>
    <p:extLst>
      <p:ext uri="{BB962C8B-B14F-4D97-AF65-F5344CB8AC3E}">
        <p14:creationId xmlns:p14="http://schemas.microsoft.com/office/powerpoint/2010/main" val="3398600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OUR MISSION</a:t>
            </a:r>
            <a:br>
              <a:rPr lang="en-US" dirty="0"/>
            </a:br>
            <a:br>
              <a:rPr lang="en-US" dirty="0"/>
            </a:br>
            <a:r>
              <a:rPr lang="en-US" sz="1800" i="1" dirty="0">
                <a:solidFill>
                  <a:schemeClr val="bg1">
                    <a:lumMod val="90000"/>
                    <a:lumOff val="10000"/>
                  </a:schemeClr>
                </a:solidFill>
              </a:rPr>
              <a:t>what  is  our  mission</a:t>
            </a:r>
            <a:r>
              <a:rPr lang="bg-BG" sz="1800" i="1" dirty="0">
                <a:solidFill>
                  <a:schemeClr val="bg1">
                    <a:lumMod val="90000"/>
                    <a:lumOff val="10000"/>
                  </a:schemeClr>
                </a:solidFill>
              </a:rPr>
              <a:t>?</a:t>
            </a:r>
            <a:br>
              <a:rPr lang="en-US" sz="1800" i="1" dirty="0">
                <a:solidFill>
                  <a:schemeClr val="bg1">
                    <a:lumMod val="90000"/>
                    <a:lumOff val="10000"/>
                  </a:schemeClr>
                </a:solidFill>
              </a:rPr>
            </a:br>
            <a:r>
              <a:rPr lang="en-US" sz="1800" i="1" dirty="0">
                <a:solidFill>
                  <a:schemeClr val="bg1">
                    <a:lumMod val="90000"/>
                    <a:lumOff val="10000"/>
                  </a:schemeClr>
                </a:solidFill>
              </a:rPr>
              <a:t>We  strive </a:t>
            </a:r>
            <a:r>
              <a:rPr lang="bg-BG" sz="1800" i="1" dirty="0">
                <a:solidFill>
                  <a:schemeClr val="bg1">
                    <a:lumMod val="90000"/>
                    <a:lumOff val="10000"/>
                  </a:schemeClr>
                </a:solidFill>
              </a:rPr>
              <a:t> </a:t>
            </a:r>
            <a:r>
              <a:rPr lang="en-US" sz="1800" i="1" dirty="0">
                <a:solidFill>
                  <a:schemeClr val="bg1">
                    <a:lumMod val="90000"/>
                    <a:lumOff val="10000"/>
                  </a:schemeClr>
                </a:solidFill>
              </a:rPr>
              <a:t>to</a:t>
            </a:r>
            <a:r>
              <a:rPr lang="bg-BG" sz="1800" i="1" dirty="0">
                <a:solidFill>
                  <a:schemeClr val="bg1">
                    <a:lumMod val="90000"/>
                    <a:lumOff val="10000"/>
                  </a:schemeClr>
                </a:solidFill>
              </a:rPr>
              <a:t> </a:t>
            </a:r>
            <a:r>
              <a:rPr lang="en-US" sz="1800" i="1" dirty="0">
                <a:solidFill>
                  <a:schemeClr val="bg1">
                    <a:lumMod val="90000"/>
                    <a:lumOff val="10000"/>
                  </a:schemeClr>
                </a:solidFill>
              </a:rPr>
              <a:t> achieve  and build</a:t>
            </a:r>
            <a:r>
              <a:rPr lang="bg-BG" sz="1800" i="1" dirty="0">
                <a:solidFill>
                  <a:schemeClr val="bg1">
                    <a:lumMod val="90000"/>
                    <a:lumOff val="10000"/>
                  </a:schemeClr>
                </a:solidFill>
              </a:rPr>
              <a:t> </a:t>
            </a:r>
            <a:r>
              <a:rPr lang="en-US" sz="1800" i="1" dirty="0">
                <a:solidFill>
                  <a:schemeClr val="bg1">
                    <a:lumMod val="90000"/>
                    <a:lumOff val="10000"/>
                  </a:schemeClr>
                </a:solidFill>
              </a:rPr>
              <a:t> with  customers ...</a:t>
            </a:r>
            <a:endParaRPr lang="bg-BG" sz="1800" i="1" dirty="0">
              <a:solidFill>
                <a:schemeClr val="bg1">
                  <a:lumMod val="90000"/>
                  <a:lumOff val="1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0483428"/>
              </p:ext>
            </p:extLst>
          </p:nvPr>
        </p:nvGraphicFramePr>
        <p:xfrm>
          <a:off x="1203325" y="2011363"/>
          <a:ext cx="9783763" cy="4206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2526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graphicEl>
                                              <a:dgm id="{47A5EB9F-14C3-4E40-95C6-9C825397A39E}"/>
                                            </p:graphicEl>
                                          </p:spTgt>
                                        </p:tgtEl>
                                        <p:attrNameLst>
                                          <p:attrName>style.visibility</p:attrName>
                                        </p:attrNameLst>
                                      </p:cBhvr>
                                      <p:to>
                                        <p:strVal val="visible"/>
                                      </p:to>
                                    </p:set>
                                    <p:animEffect transition="in" filter="wheel(1)">
                                      <p:cBhvr>
                                        <p:cTn id="7" dur="2000"/>
                                        <p:tgtEl>
                                          <p:spTgt spid="4">
                                            <p:graphicEl>
                                              <a:dgm id="{47A5EB9F-14C3-4E40-95C6-9C825397A39E}"/>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graphicEl>
                                              <a:dgm id="{7A05A34F-CD28-4DFF-8ACE-AC58434C685D}"/>
                                            </p:graphicEl>
                                          </p:spTgt>
                                        </p:tgtEl>
                                        <p:attrNameLst>
                                          <p:attrName>style.visibility</p:attrName>
                                        </p:attrNameLst>
                                      </p:cBhvr>
                                      <p:to>
                                        <p:strVal val="visible"/>
                                      </p:to>
                                    </p:set>
                                    <p:animEffect transition="in" filter="wheel(1)">
                                      <p:cBhvr>
                                        <p:cTn id="12" dur="2000"/>
                                        <p:tgtEl>
                                          <p:spTgt spid="4">
                                            <p:graphicEl>
                                              <a:dgm id="{7A05A34F-CD28-4DFF-8ACE-AC58434C685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4">
                                            <p:graphicEl>
                                              <a:dgm id="{399D8E08-41B6-49A3-8F38-D9BD53988C3A}"/>
                                            </p:graphicEl>
                                          </p:spTgt>
                                        </p:tgtEl>
                                        <p:attrNameLst>
                                          <p:attrName>style.visibility</p:attrName>
                                        </p:attrNameLst>
                                      </p:cBhvr>
                                      <p:to>
                                        <p:strVal val="visible"/>
                                      </p:to>
                                    </p:set>
                                    <p:animEffect transition="in" filter="wheel(1)">
                                      <p:cBhvr>
                                        <p:cTn id="17" dur="2000"/>
                                        <p:tgtEl>
                                          <p:spTgt spid="4">
                                            <p:graphicEl>
                                              <a:dgm id="{399D8E08-41B6-49A3-8F38-D9BD53988C3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more</a:t>
            </a:r>
            <a:r>
              <a:rPr lang="bg-BG" dirty="0"/>
              <a:t>…..</a:t>
            </a:r>
            <a:r>
              <a:rPr lang="en-US" dirty="0"/>
              <a:t> </a:t>
            </a:r>
            <a:r>
              <a:rPr lang="en-US" b="1" i="1" cap="none" dirty="0">
                <a:ln w="9525">
                  <a:solidFill>
                    <a:schemeClr val="bg1"/>
                  </a:solidFill>
                  <a:prstDash val="solid"/>
                </a:ln>
                <a:solidFill>
                  <a:schemeClr val="tx1"/>
                </a:solidFill>
                <a:effectLst>
                  <a:outerShdw blurRad="12700" dist="38100" dir="2700000" algn="tl" rotWithShape="0">
                    <a:schemeClr val="bg1">
                      <a:lumMod val="50000"/>
                    </a:schemeClr>
                  </a:outerShdw>
                </a:effectLst>
              </a:rPr>
              <a:t>we </a:t>
            </a:r>
            <a:r>
              <a:rPr lang="bg-BG" b="1" i="1" cap="none" dirty="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b="1" i="1" cap="none" dirty="0">
                <a:ln w="9525">
                  <a:solidFill>
                    <a:schemeClr val="bg1"/>
                  </a:solidFill>
                  <a:prstDash val="solid"/>
                </a:ln>
                <a:solidFill>
                  <a:schemeClr val="tx1"/>
                </a:solidFill>
                <a:effectLst>
                  <a:outerShdw blurRad="12700" dist="38100" dir="2700000" algn="tl" rotWithShape="0">
                    <a:schemeClr val="bg1">
                      <a:lumMod val="50000"/>
                    </a:schemeClr>
                  </a:outerShdw>
                </a:effectLst>
              </a:rPr>
              <a:t>strive</a:t>
            </a:r>
            <a:r>
              <a:rPr lang="bg-BG" b="1" i="1" cap="none" dirty="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b="1" i="1" cap="none" dirty="0">
                <a:ln w="9525">
                  <a:solidFill>
                    <a:schemeClr val="bg1"/>
                  </a:solidFill>
                  <a:prstDash val="solid"/>
                </a:ln>
                <a:solidFill>
                  <a:schemeClr val="tx1"/>
                </a:solidFill>
                <a:effectLst>
                  <a:outerShdw blurRad="12700" dist="38100" dir="2700000" algn="tl" rotWithShape="0">
                    <a:schemeClr val="bg1">
                      <a:lumMod val="50000"/>
                    </a:schemeClr>
                  </a:outerShdw>
                </a:effectLst>
              </a:rPr>
              <a:t> to </a:t>
            </a:r>
            <a:r>
              <a:rPr lang="bg-BG" dirty="0"/>
              <a:t>:</a:t>
            </a:r>
          </a:p>
        </p:txBody>
      </p:sp>
      <p:sp>
        <p:nvSpPr>
          <p:cNvPr id="3" name="Content Placeholder 2"/>
          <p:cNvSpPr>
            <a:spLocks noGrp="1"/>
          </p:cNvSpPr>
          <p:nvPr>
            <p:ph sz="half" idx="1"/>
          </p:nvPr>
        </p:nvSpPr>
        <p:spPr>
          <a:xfrm>
            <a:off x="897358" y="2437349"/>
            <a:ext cx="4850673" cy="4206240"/>
          </a:xfrm>
        </p:spPr>
        <p:txBody>
          <a:bodyPr>
            <a:normAutofit fontScale="92500"/>
          </a:bodyPr>
          <a:lstStyle/>
          <a:p>
            <a:r>
              <a:rPr lang="en-US" dirty="0"/>
              <a:t>respond  to the requirements and exceed the expectations of  our customers  in terms </a:t>
            </a:r>
            <a:r>
              <a:rPr lang="en-US" b="1" dirty="0">
                <a:ln w="22225">
                  <a:solidFill>
                    <a:schemeClr val="accent2"/>
                  </a:solidFill>
                  <a:prstDash val="solid"/>
                </a:ln>
                <a:solidFill>
                  <a:schemeClr val="accent2">
                    <a:lumMod val="40000"/>
                    <a:lumOff val="60000"/>
                  </a:schemeClr>
                </a:solidFill>
              </a:rPr>
              <a:t>of</a:t>
            </a:r>
            <a:r>
              <a:rPr lang="en-US" dirty="0"/>
              <a:t> quality and timely service.</a:t>
            </a:r>
          </a:p>
          <a:p>
            <a:r>
              <a:rPr lang="en-US" dirty="0"/>
              <a:t>guarantee the safety of the goods we offer, their identity, purity and quality.</a:t>
            </a:r>
          </a:p>
          <a:p>
            <a:r>
              <a:rPr lang="en-US" dirty="0"/>
              <a:t> provide flexibility in terms of economic conditions without degrading the quality of the service provided.</a:t>
            </a:r>
          </a:p>
          <a:p>
            <a:r>
              <a:rPr lang="en-US" dirty="0"/>
              <a:t>deepen the knowledge of our customers in the development of state of the art pharmacy by organizing seminars and scientific</a:t>
            </a:r>
            <a:r>
              <a:rPr lang="bg-BG" dirty="0"/>
              <a:t> </a:t>
            </a:r>
            <a:r>
              <a:rPr lang="en-US" dirty="0"/>
              <a:t>meetings.</a:t>
            </a:r>
          </a:p>
          <a:p>
            <a:endParaRPr lang="en-US" dirty="0"/>
          </a:p>
          <a:p>
            <a:endParaRPr lang="en-US" dirty="0"/>
          </a:p>
          <a:p>
            <a:endParaRPr lang="en-US" dirty="0"/>
          </a:p>
          <a:p>
            <a:endParaRPr lang="bg-BG" dirty="0"/>
          </a:p>
        </p:txBody>
      </p:sp>
      <p:sp>
        <p:nvSpPr>
          <p:cNvPr id="4" name="Content Placeholder 3"/>
          <p:cNvSpPr>
            <a:spLocks noGrp="1"/>
          </p:cNvSpPr>
          <p:nvPr>
            <p:ph sz="half" idx="2"/>
          </p:nvPr>
        </p:nvSpPr>
        <p:spPr>
          <a:xfrm>
            <a:off x="6285569" y="2437349"/>
            <a:ext cx="5761313" cy="4206240"/>
          </a:xfrm>
        </p:spPr>
        <p:txBody>
          <a:bodyPr>
            <a:normAutofit fontScale="92500"/>
          </a:bodyPr>
          <a:lstStyle/>
          <a:p>
            <a:r>
              <a:rPr lang="en-US" dirty="0"/>
              <a:t>improve the organization of work at STING AD by implementation of a Quality Management System according to the requirements of </a:t>
            </a:r>
            <a:r>
              <a:rPr lang="bg-BG" dirty="0"/>
              <a:t> </a:t>
            </a:r>
            <a:r>
              <a:rPr lang="en-US" dirty="0"/>
              <a:t>ISO 9001: 2015.</a:t>
            </a:r>
          </a:p>
          <a:p>
            <a:r>
              <a:rPr lang="en-US" dirty="0"/>
              <a:t>establish a base for  a "</a:t>
            </a:r>
            <a:r>
              <a:rPr lang="en-US" b="1" dirty="0">
                <a:ln w="22225">
                  <a:solidFill>
                    <a:schemeClr val="accent2"/>
                  </a:solidFill>
                  <a:prstDash val="solid"/>
                </a:ln>
                <a:solidFill>
                  <a:schemeClr val="accent2">
                    <a:lumMod val="40000"/>
                    <a:lumOff val="60000"/>
                  </a:schemeClr>
                </a:solidFill>
              </a:rPr>
              <a:t>risk-based thinking</a:t>
            </a:r>
            <a:r>
              <a:rPr lang="en-US" dirty="0"/>
              <a:t>" and implement mechanisms for identifying hazards / opportunities in order to mitigate risks and exploit them.</a:t>
            </a:r>
            <a:endParaRPr lang="bg-BG" dirty="0"/>
          </a:p>
          <a:p>
            <a:r>
              <a:rPr lang="en-US" dirty="0"/>
              <a:t>strive for a leading position in the wholesale medicinal</a:t>
            </a:r>
            <a:r>
              <a:rPr lang="bg-BG" dirty="0"/>
              <a:t> </a:t>
            </a:r>
            <a:r>
              <a:rPr lang="en-US" dirty="0"/>
              <a:t>products, medical devices and consumables, sanitary-hygienic materials, food supplements and cosmetic products,</a:t>
            </a:r>
            <a:r>
              <a:rPr lang="bg-BG" dirty="0"/>
              <a:t> </a:t>
            </a:r>
            <a:r>
              <a:rPr lang="en-US" dirty="0"/>
              <a:t>observing the norms of national legislation and the recommendations of the European Union.</a:t>
            </a:r>
            <a:endParaRPr lang="bg-BG" dirty="0"/>
          </a:p>
        </p:txBody>
      </p:sp>
    </p:spTree>
    <p:extLst>
      <p:ext uri="{BB962C8B-B14F-4D97-AF65-F5344CB8AC3E}">
        <p14:creationId xmlns:p14="http://schemas.microsoft.com/office/powerpoint/2010/main" val="1676857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9" y="284176"/>
            <a:ext cx="9784080" cy="1196281"/>
          </a:xfrm>
        </p:spPr>
        <p:txBody>
          <a:bodyPr/>
          <a:lstStyle/>
          <a:p>
            <a:r>
              <a:rPr lang="en-US" dirty="0"/>
              <a:t>profile</a:t>
            </a:r>
            <a:endParaRPr lang="bg-BG" dirty="0"/>
          </a:p>
        </p:txBody>
      </p:sp>
      <p:sp>
        <p:nvSpPr>
          <p:cNvPr id="3" name="Content Placeholder 2"/>
          <p:cNvSpPr>
            <a:spLocks noGrp="1"/>
          </p:cNvSpPr>
          <p:nvPr>
            <p:ph idx="1"/>
          </p:nvPr>
        </p:nvSpPr>
        <p:spPr>
          <a:xfrm>
            <a:off x="315310" y="1860331"/>
            <a:ext cx="11876690" cy="4997669"/>
          </a:xfrm>
        </p:spPr>
        <p:txBody>
          <a:bodyPr>
            <a:normAutofit fontScale="92500" lnSpcReduction="10000"/>
          </a:bodyPr>
          <a:lstStyle/>
          <a:p>
            <a:endParaRPr lang="en-US" dirty="0"/>
          </a:p>
          <a:p>
            <a:pPr>
              <a:lnSpc>
                <a:spcPct val="120000"/>
              </a:lnSpc>
            </a:pPr>
            <a:r>
              <a:rPr lang="en-US" dirty="0"/>
              <a:t>STING AD is a pharmaceutical  logistic and marketing partner of manufacturers, pharmacies and hospitals. </a:t>
            </a:r>
          </a:p>
          <a:p>
            <a:pPr>
              <a:lnSpc>
                <a:spcPct val="120000"/>
              </a:lnSpc>
            </a:pPr>
            <a:r>
              <a:rPr lang="en-US" dirty="0"/>
              <a:t>The company is a full-line wholesaler of pharmaceutical products, medical devices, food supplements, cosmetic products and sanitary materials. </a:t>
            </a:r>
          </a:p>
          <a:p>
            <a:pPr>
              <a:lnSpc>
                <a:spcPct val="120000"/>
              </a:lnSpc>
            </a:pPr>
            <a:r>
              <a:rPr lang="en-US" dirty="0"/>
              <a:t>STING AD is a family company with a </a:t>
            </a:r>
            <a:r>
              <a:rPr lang="en-US" sz="4000" b="1" dirty="0">
                <a:ln w="22225">
                  <a:solidFill>
                    <a:schemeClr val="accent2"/>
                  </a:solidFill>
                  <a:prstDash val="solid"/>
                </a:ln>
                <a:solidFill>
                  <a:schemeClr val="accent2">
                    <a:lumMod val="40000"/>
                    <a:lumOff val="60000"/>
                  </a:schemeClr>
                </a:solidFill>
              </a:rPr>
              <a:t>28-years</a:t>
            </a:r>
            <a:r>
              <a:rPr lang="en-US" dirty="0"/>
              <a:t> history. </a:t>
            </a:r>
          </a:p>
          <a:p>
            <a:pPr>
              <a:lnSpc>
                <a:spcPct val="120000"/>
              </a:lnSpc>
            </a:pPr>
            <a:r>
              <a:rPr lang="en-US" dirty="0"/>
              <a:t>It is a market leader in the pharmaceutical sector that serves on a daily basis more than 2 700 pharmacies over the whole territory of  the country. The company owns 5 warehouses with over 248 vehicles and 710 highly qualified employees. The organization has more than 480 suppliers and a portfolio of 15 000 products.</a:t>
            </a:r>
            <a:endParaRPr lang="bg-BG" dirty="0"/>
          </a:p>
          <a:p>
            <a:pPr>
              <a:lnSpc>
                <a:spcPct val="120000"/>
              </a:lnSpc>
            </a:pPr>
            <a:r>
              <a:rPr lang="en-US" dirty="0"/>
              <a:t>The company is an active participant in the pharmacy sector not only as a logistic center covering all the necessary requirements regarding storage and distribution but also as a marketing consultant for the customers (the pharmacies).</a:t>
            </a:r>
          </a:p>
          <a:p>
            <a:pPr>
              <a:lnSpc>
                <a:spcPct val="120000"/>
              </a:lnSpc>
            </a:pPr>
            <a:endParaRPr lang="bg-BG" dirty="0"/>
          </a:p>
        </p:txBody>
      </p:sp>
    </p:spTree>
    <p:extLst>
      <p:ext uri="{BB962C8B-B14F-4D97-AF65-F5344CB8AC3E}">
        <p14:creationId xmlns:p14="http://schemas.microsoft.com/office/powerpoint/2010/main" val="3908957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profile</a:t>
            </a:r>
            <a:endParaRPr lang="bg-BG" dirty="0"/>
          </a:p>
        </p:txBody>
      </p:sp>
      <p:sp>
        <p:nvSpPr>
          <p:cNvPr id="4" name="Rectangle 3"/>
          <p:cNvSpPr/>
          <p:nvPr/>
        </p:nvSpPr>
        <p:spPr>
          <a:xfrm>
            <a:off x="200297" y="1888731"/>
            <a:ext cx="11991703" cy="4524315"/>
          </a:xfrm>
          <a:prstGeom prst="rect">
            <a:avLst/>
          </a:prstGeom>
        </p:spPr>
        <p:txBody>
          <a:bodyPr wrap="square">
            <a:spAutoFit/>
          </a:bodyPr>
          <a:lstStyle/>
          <a:p>
            <a:pPr marL="285750" indent="-285750">
              <a:lnSpc>
                <a:spcPct val="120000"/>
              </a:lnSpc>
              <a:buFont typeface="Arial" panose="020B0604020202020204" pitchFamily="34" charset="0"/>
              <a:buChar char="•"/>
            </a:pPr>
            <a:r>
              <a:rPr lang="en-US" dirty="0"/>
              <a:t>The Quality Management System of  STING AD has an ISO 9001:2015 certification and also fulfills the requirements of the Good Distribution Practice (GDP). This has been confirmed by </a:t>
            </a:r>
            <a:r>
              <a:rPr lang="bg-BG" dirty="0"/>
              <a:t>L</a:t>
            </a:r>
            <a:r>
              <a:rPr lang="en-US" dirty="0"/>
              <a:t>l</a:t>
            </a:r>
            <a:r>
              <a:rPr lang="bg-BG" dirty="0" err="1"/>
              <a:t>oyd</a:t>
            </a:r>
            <a:r>
              <a:rPr lang="en-US" dirty="0"/>
              <a:t>’</a:t>
            </a:r>
            <a:r>
              <a:rPr lang="bg-BG" dirty="0"/>
              <a:t>s </a:t>
            </a:r>
            <a:r>
              <a:rPr lang="bg-BG" dirty="0" err="1"/>
              <a:t>Register</a:t>
            </a:r>
            <a:r>
              <a:rPr lang="bg-BG" dirty="0"/>
              <a:t> Quality </a:t>
            </a:r>
            <a:r>
              <a:rPr lang="bg-BG" dirty="0" err="1"/>
              <a:t>Assurance</a:t>
            </a:r>
            <a:r>
              <a:rPr lang="bg-BG" dirty="0"/>
              <a:t> Limited.</a:t>
            </a:r>
            <a:r>
              <a:rPr lang="en-US" dirty="0"/>
              <a:t> The company operates under the standard from 15 years and constantly develops the service quality on the basis of continuous feedback with the customers and the suppliers.</a:t>
            </a:r>
          </a:p>
          <a:p>
            <a:pPr marL="285750" indent="-285750">
              <a:lnSpc>
                <a:spcPct val="120000"/>
              </a:lnSpc>
              <a:buFont typeface="Arial" panose="020B0604020202020204" pitchFamily="34" charset="0"/>
              <a:buChar char="•"/>
            </a:pPr>
            <a:r>
              <a:rPr lang="en-US" dirty="0"/>
              <a:t>STING AD has an active marketing policy aiming to improve the pharmaceutical consultation and care for the patients. The company has a long-term strategy for the training of pharmacists and own employees. The LEGE ARTIS post-graduate educational program  is implemented since 15 years. </a:t>
            </a:r>
          </a:p>
          <a:p>
            <a:pPr marL="285750" indent="-285750">
              <a:lnSpc>
                <a:spcPct val="120000"/>
              </a:lnSpc>
              <a:buFont typeface="Arial" panose="020B0604020202020204" pitchFamily="34" charset="0"/>
              <a:buChar char="•"/>
            </a:pPr>
            <a:r>
              <a:rPr lang="en-US" dirty="0"/>
              <a:t> The advertising and media communication of the company is with professional pharmaceutical  scope. The monthly edition </a:t>
            </a:r>
            <a:r>
              <a:rPr lang="en-US" i="1" dirty="0"/>
              <a:t>‘STING pharmaceutical products’ </a:t>
            </a:r>
            <a:r>
              <a:rPr lang="en-US" dirty="0"/>
              <a:t>magazine is with a 15 years history. It is being distributed free of charge to the pharmacies and </a:t>
            </a:r>
            <a:r>
              <a:rPr lang="bg-BG" dirty="0"/>
              <a:t> </a:t>
            </a:r>
            <a:r>
              <a:rPr lang="en-US" dirty="0"/>
              <a:t>provides the up-to-date information in the sector.</a:t>
            </a:r>
          </a:p>
          <a:p>
            <a:pPr marL="285750" indent="-285750">
              <a:lnSpc>
                <a:spcPct val="120000"/>
              </a:lnSpc>
              <a:buFont typeface="Arial" panose="020B0604020202020204" pitchFamily="34" charset="0"/>
              <a:buChar char="•"/>
            </a:pPr>
            <a:r>
              <a:rPr lang="en-US" dirty="0"/>
              <a:t>STING AD is a distributor with a market share of </a:t>
            </a:r>
            <a:r>
              <a:rPr lang="en-US" b="1" dirty="0">
                <a:ln w="22225">
                  <a:solidFill>
                    <a:schemeClr val="accent2"/>
                  </a:solidFill>
                  <a:prstDash val="solid"/>
                </a:ln>
                <a:solidFill>
                  <a:schemeClr val="accent2">
                    <a:lumMod val="40000"/>
                    <a:lumOff val="60000"/>
                  </a:schemeClr>
                </a:solidFill>
              </a:rPr>
              <a:t>25% </a:t>
            </a:r>
            <a:r>
              <a:rPr lang="en-US" dirty="0"/>
              <a:t>from the total market and </a:t>
            </a:r>
            <a:r>
              <a:rPr lang="en-US" b="1" dirty="0">
                <a:ln w="22225">
                  <a:solidFill>
                    <a:schemeClr val="accent2"/>
                  </a:solidFill>
                  <a:prstDash val="solid"/>
                </a:ln>
                <a:solidFill>
                  <a:schemeClr val="accent2">
                    <a:lumMod val="40000"/>
                    <a:lumOff val="60000"/>
                  </a:schemeClr>
                </a:solidFill>
              </a:rPr>
              <a:t>25,8 %</a:t>
            </a:r>
            <a:r>
              <a:rPr lang="en-US" dirty="0"/>
              <a:t> from the pharmacy segment. This is the only company in the sector that has been awarded eight times by the customers- the pharmacists- with the annual award ‘</a:t>
            </a:r>
            <a:r>
              <a:rPr lang="en-US" sz="2400" b="1" dirty="0">
                <a:ln w="22225">
                  <a:solidFill>
                    <a:schemeClr val="accent2"/>
                  </a:solidFill>
                  <a:prstDash val="solid"/>
                </a:ln>
                <a:solidFill>
                  <a:schemeClr val="accent2">
                    <a:lumMod val="40000"/>
                    <a:lumOff val="60000"/>
                  </a:schemeClr>
                </a:solidFill>
              </a:rPr>
              <a:t>Best distributor of the year</a:t>
            </a:r>
            <a:r>
              <a:rPr lang="en-US" dirty="0"/>
              <a:t>’. </a:t>
            </a:r>
            <a:endParaRPr lang="bg-BG" dirty="0"/>
          </a:p>
        </p:txBody>
      </p:sp>
    </p:spTree>
    <p:extLst>
      <p:ext uri="{BB962C8B-B14F-4D97-AF65-F5344CB8AC3E}">
        <p14:creationId xmlns:p14="http://schemas.microsoft.com/office/powerpoint/2010/main" val="1324359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425890" y="1310456"/>
            <a:ext cx="7340220" cy="4237087"/>
          </a:xfrm>
          <a:prstGeom prst="rect">
            <a:avLst/>
          </a:prstGeom>
        </p:spPr>
      </p:pic>
      <p:sp>
        <p:nvSpPr>
          <p:cNvPr id="3" name="Rectangle 2"/>
          <p:cNvSpPr/>
          <p:nvPr/>
        </p:nvSpPr>
        <p:spPr>
          <a:xfrm>
            <a:off x="2425890" y="402502"/>
            <a:ext cx="8525691" cy="646331"/>
          </a:xfrm>
          <a:prstGeom prst="rect">
            <a:avLst/>
          </a:prstGeom>
        </p:spPr>
        <p:txBody>
          <a:bodyPr wrap="square">
            <a:spAutoFit/>
          </a:bodyPr>
          <a:lstStyle/>
          <a:p>
            <a:r>
              <a:rPr lang="en-US" dirty="0"/>
              <a:t>National Coverage - regional division of the territory serviced by STING AD warehouses</a:t>
            </a:r>
            <a:br>
              <a:rPr lang="en-US" dirty="0"/>
            </a:br>
            <a:endParaRPr lang="bg-BG" dirty="0"/>
          </a:p>
        </p:txBody>
      </p:sp>
    </p:spTree>
    <p:extLst>
      <p:ext uri="{BB962C8B-B14F-4D97-AF65-F5344CB8AC3E}">
        <p14:creationId xmlns:p14="http://schemas.microsoft.com/office/powerpoint/2010/main" val="2880796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a:t>
            </a:r>
            <a:br>
              <a:rPr lang="en-US" dirty="0"/>
            </a:br>
            <a:endParaRPr lang="bg-BG"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755835630"/>
              </p:ext>
            </p:extLst>
          </p:nvPr>
        </p:nvGraphicFramePr>
        <p:xfrm>
          <a:off x="482138" y="1792936"/>
          <a:ext cx="5394960" cy="44249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Content Placeholder 5"/>
          <p:cNvGraphicFramePr>
            <a:graphicFrameLocks noGrp="1"/>
          </p:cNvGraphicFramePr>
          <p:nvPr>
            <p:ph sz="half" idx="2"/>
            <p:extLst>
              <p:ext uri="{D42A27DB-BD31-4B8C-83A1-F6EECF244321}">
                <p14:modId xmlns:p14="http://schemas.microsoft.com/office/powerpoint/2010/main" val="1985281855"/>
              </p:ext>
            </p:extLst>
          </p:nvPr>
        </p:nvGraphicFramePr>
        <p:xfrm>
          <a:off x="6230938" y="2011363"/>
          <a:ext cx="4754562" cy="420687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3395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 FACTORS </a:t>
            </a:r>
            <a:br>
              <a:rPr lang="en-US" dirty="0"/>
            </a:br>
            <a:r>
              <a:rPr lang="en-US" dirty="0"/>
              <a:t>macro</a:t>
            </a:r>
            <a:r>
              <a:rPr lang="bg-BG" dirty="0"/>
              <a:t> </a:t>
            </a:r>
            <a:r>
              <a:rPr lang="en-US" dirty="0"/>
              <a:t> environment</a:t>
            </a:r>
            <a:endParaRPr lang="bg-BG" dirty="0"/>
          </a:p>
        </p:txBody>
      </p:sp>
      <p:sp>
        <p:nvSpPr>
          <p:cNvPr id="4" name="Content Placeholder 3"/>
          <p:cNvSpPr>
            <a:spLocks noGrp="1"/>
          </p:cNvSpPr>
          <p:nvPr>
            <p:ph sz="half" idx="2"/>
          </p:nvPr>
        </p:nvSpPr>
        <p:spPr>
          <a:xfrm>
            <a:off x="87086" y="1569834"/>
            <a:ext cx="6644640" cy="5156849"/>
          </a:xfrm>
          <a:ln>
            <a:solidFill>
              <a:schemeClr val="accent2">
                <a:lumMod val="75000"/>
              </a:schemeClr>
            </a:solidFill>
          </a:ln>
        </p:spPr>
        <p:txBody>
          <a:bodyPr>
            <a:normAutofit fontScale="25000" lnSpcReduction="20000"/>
          </a:bodyPr>
          <a:lstStyle/>
          <a:p>
            <a:endParaRPr lang="bg-BG" dirty="0"/>
          </a:p>
          <a:p>
            <a:pPr>
              <a:lnSpc>
                <a:spcPct val="120000"/>
              </a:lnSpc>
            </a:pPr>
            <a:r>
              <a:rPr lang="en-US" sz="7200" dirty="0"/>
              <a:t>Gross domestic product (GDP) in the first quarter of 2020 decreased by 3.3% in the EU-27 compared to the previous quarter according to seasonally adjusted data. Over the same period, GDP in Bulgaria grew by 0.3%.and capable demand in payment</a:t>
            </a:r>
            <a:r>
              <a:rPr lang="bg-BG" sz="7200" dirty="0"/>
              <a:t>  </a:t>
            </a:r>
            <a:r>
              <a:rPr lang="en-US" sz="7200" dirty="0"/>
              <a:t>are at critical point. Important are inflation rate , financial stability and percentage unemployment.</a:t>
            </a:r>
            <a:endParaRPr lang="bg-BG" sz="7200" dirty="0"/>
          </a:p>
          <a:p>
            <a:pPr>
              <a:lnSpc>
                <a:spcPct val="120000"/>
              </a:lnSpc>
            </a:pPr>
            <a:r>
              <a:rPr lang="en-US" sz="7200" dirty="0"/>
              <a:t>Social-cultural factors have a significant impact</a:t>
            </a:r>
            <a:r>
              <a:rPr lang="bg-BG" sz="7200" dirty="0"/>
              <a:t> </a:t>
            </a:r>
            <a:r>
              <a:rPr lang="en-US" sz="7200" dirty="0"/>
              <a:t> on our activities. The main cultural values ​​(literacy, low health culture, influences of media ads) have a constant impact</a:t>
            </a:r>
            <a:r>
              <a:rPr lang="bg-BG" sz="7200" dirty="0"/>
              <a:t> </a:t>
            </a:r>
            <a:r>
              <a:rPr lang="en-US" sz="7200" dirty="0"/>
              <a:t>, while the secondary values  ones are more easily changed (for example high percentage of </a:t>
            </a:r>
            <a:r>
              <a:rPr lang="en-GB" sz="7200" dirty="0"/>
              <a:t>documents for temporary incapacity for work </a:t>
            </a:r>
            <a:r>
              <a:rPr lang="en-US" sz="7200" dirty="0"/>
              <a:t>in line with the  changing   legalization).</a:t>
            </a:r>
          </a:p>
          <a:p>
            <a:pPr>
              <a:lnSpc>
                <a:spcPct val="120000"/>
              </a:lnSpc>
            </a:pPr>
            <a:r>
              <a:rPr lang="en-US" sz="7200" dirty="0"/>
              <a:t>The demographic structure of the population is a primary factor in consumer preferences and product prices </a:t>
            </a:r>
            <a:r>
              <a:rPr lang="bg-BG" sz="7200" dirty="0"/>
              <a:t>…</a:t>
            </a:r>
            <a:r>
              <a:rPr lang="en-US" sz="7200" dirty="0"/>
              <a:t>because  in  our country  we have   high morbidity and prevalence of chronic diseases, pensioners and </a:t>
            </a:r>
            <a:r>
              <a:rPr lang="bg-BG" sz="7200" dirty="0"/>
              <a:t> </a:t>
            </a:r>
            <a:r>
              <a:rPr lang="en-US" sz="7200" dirty="0"/>
              <a:t>the unemployed. </a:t>
            </a:r>
            <a:r>
              <a:rPr lang="bg-BG" sz="7200" dirty="0"/>
              <a:t> </a:t>
            </a:r>
            <a:r>
              <a:rPr lang="en-US" sz="7200" dirty="0"/>
              <a:t>The patients expect </a:t>
            </a:r>
            <a:r>
              <a:rPr lang="bg-BG" sz="7200" dirty="0"/>
              <a:t> </a:t>
            </a:r>
            <a:r>
              <a:rPr lang="en-US" sz="7200" dirty="0"/>
              <a:t>100% coverage of medical services  by the  reimbursement  system  and   free</a:t>
            </a:r>
            <a:r>
              <a:rPr lang="bg-BG" sz="7200" dirty="0"/>
              <a:t> </a:t>
            </a:r>
            <a:r>
              <a:rPr lang="en-US" sz="7200" dirty="0"/>
              <a:t> or low prices of medicinal  products .... </a:t>
            </a:r>
          </a:p>
        </p:txBody>
      </p:sp>
      <p:sp>
        <p:nvSpPr>
          <p:cNvPr id="6" name="Content Placeholder 5"/>
          <p:cNvSpPr>
            <a:spLocks noGrp="1"/>
          </p:cNvSpPr>
          <p:nvPr>
            <p:ph sz="quarter" idx="4"/>
          </p:nvPr>
        </p:nvSpPr>
        <p:spPr>
          <a:xfrm>
            <a:off x="6731726" y="1890921"/>
            <a:ext cx="5425439" cy="4737777"/>
          </a:xfrm>
          <a:ln>
            <a:solidFill>
              <a:schemeClr val="accent2">
                <a:lumMod val="75000"/>
              </a:schemeClr>
            </a:solidFill>
          </a:ln>
        </p:spPr>
        <p:txBody>
          <a:bodyPr>
            <a:normAutofit/>
          </a:bodyPr>
          <a:lstStyle/>
          <a:p>
            <a:pPr>
              <a:lnSpc>
                <a:spcPct val="100000"/>
              </a:lnSpc>
            </a:pPr>
            <a:r>
              <a:rPr lang="en-US" sz="1700" dirty="0"/>
              <a:t>The political and legislative environment is unstable and the factors,  related to this environment, are reflected in laws and other connected legal documents   for  regulation of business,  which has an international and internal  aspects and aims different goals….. for example, to protect production, vertical business structures, corporate interests.</a:t>
            </a:r>
          </a:p>
          <a:p>
            <a:pPr>
              <a:lnSpc>
                <a:spcPct val="100000"/>
              </a:lnSpc>
            </a:pPr>
            <a:r>
              <a:rPr lang="en-GB" sz="1700" dirty="0"/>
              <a:t>The innovation techno-informational environment and the acceleration of the scientific and technical achievements are the opportunity to use new technologies for improvement of the warehouses for storing goods.</a:t>
            </a:r>
          </a:p>
          <a:p>
            <a:pPr>
              <a:lnSpc>
                <a:spcPct val="100000"/>
              </a:lnSpc>
            </a:pPr>
            <a:r>
              <a:rPr lang="it-IT" sz="1700" dirty="0"/>
              <a:t>Social media forms  opinion in consumer !</a:t>
            </a:r>
          </a:p>
          <a:p>
            <a:r>
              <a:rPr lang="en-US" sz="1700" dirty="0"/>
              <a:t>The negative demographic trend is also related to the hiring  employees for the company's activities. .... high percentage  of  depopulated regions!</a:t>
            </a:r>
          </a:p>
          <a:p>
            <a:endParaRPr lang="en-US" sz="1700" dirty="0"/>
          </a:p>
          <a:p>
            <a:endParaRPr lang="en-US" dirty="0"/>
          </a:p>
          <a:p>
            <a:endParaRPr lang="en-US" dirty="0"/>
          </a:p>
          <a:p>
            <a:endParaRPr lang="en-US" dirty="0"/>
          </a:p>
        </p:txBody>
      </p:sp>
    </p:spTree>
    <p:extLst>
      <p:ext uri="{BB962C8B-B14F-4D97-AF65-F5344CB8AC3E}">
        <p14:creationId xmlns:p14="http://schemas.microsoft.com/office/powerpoint/2010/main" val="9518937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1000"/>
                                        <p:tgtEl>
                                          <p:spTgt spid="4">
                                            <p:bg/>
                                          </p:spTgt>
                                        </p:tgtEl>
                                      </p:cBhvr>
                                    </p:animEffect>
                                    <p:anim calcmode="lin" valueType="num">
                                      <p:cBhvr>
                                        <p:cTn id="8" dur="1000" fill="hold"/>
                                        <p:tgtEl>
                                          <p:spTgt spid="4">
                                            <p:bg/>
                                          </p:spTgt>
                                        </p:tgtEl>
                                        <p:attrNameLst>
                                          <p:attrName>ppt_x</p:attrName>
                                        </p:attrNameLst>
                                      </p:cBhvr>
                                      <p:tavLst>
                                        <p:tav tm="0">
                                          <p:val>
                                            <p:strVal val="#ppt_x"/>
                                          </p:val>
                                        </p:tav>
                                        <p:tav tm="100000">
                                          <p:val>
                                            <p:strVal val="#ppt_x"/>
                                          </p:val>
                                        </p:tav>
                                      </p:tavLst>
                                    </p:anim>
                                    <p:anim calcmode="lin" valueType="num">
                                      <p:cBhvr>
                                        <p:cTn id="9" dur="1000" fill="hold"/>
                                        <p:tgtEl>
                                          <p:spTgt spid="4">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bg/>
                                          </p:spTgt>
                                        </p:tgtEl>
                                        <p:attrNameLst>
                                          <p:attrName>style.visibility</p:attrName>
                                        </p:attrNameLst>
                                      </p:cBhvr>
                                      <p:to>
                                        <p:strVal val="visible"/>
                                      </p:to>
                                    </p:set>
                                    <p:animEffect transition="in" filter="fade">
                                      <p:cBhvr>
                                        <p:cTn id="35" dur="1000"/>
                                        <p:tgtEl>
                                          <p:spTgt spid="6">
                                            <p:bg/>
                                          </p:spTgt>
                                        </p:tgtEl>
                                      </p:cBhvr>
                                    </p:animEffect>
                                    <p:anim calcmode="lin" valueType="num">
                                      <p:cBhvr>
                                        <p:cTn id="36" dur="1000" fill="hold"/>
                                        <p:tgtEl>
                                          <p:spTgt spid="6">
                                            <p:bg/>
                                          </p:spTgt>
                                        </p:tgtEl>
                                        <p:attrNameLst>
                                          <p:attrName>ppt_x</p:attrName>
                                        </p:attrNameLst>
                                      </p:cBhvr>
                                      <p:tavLst>
                                        <p:tav tm="0">
                                          <p:val>
                                            <p:strVal val="#ppt_x"/>
                                          </p:val>
                                        </p:tav>
                                        <p:tav tm="100000">
                                          <p:val>
                                            <p:strVal val="#ppt_x"/>
                                          </p:val>
                                        </p:tav>
                                      </p:tavLst>
                                    </p:anim>
                                    <p:anim calcmode="lin" valueType="num">
                                      <p:cBhvr>
                                        <p:cTn id="37" dur="1000" fill="hold"/>
                                        <p:tgtEl>
                                          <p:spTgt spid="6">
                                            <p:bg/>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Effect transition="in" filter="fade">
                                      <p:cBhvr>
                                        <p:cTn id="42" dur="1000"/>
                                        <p:tgtEl>
                                          <p:spTgt spid="6">
                                            <p:txEl>
                                              <p:pRg st="0" end="0"/>
                                            </p:txEl>
                                          </p:spTgt>
                                        </p:tgtEl>
                                      </p:cBhvr>
                                    </p:animEffect>
                                    <p:anim calcmode="lin" valueType="num">
                                      <p:cBhvr>
                                        <p:cTn id="43"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6">
                                            <p:txEl>
                                              <p:pRg st="1" end="1"/>
                                            </p:txEl>
                                          </p:spTgt>
                                        </p:tgtEl>
                                        <p:attrNameLst>
                                          <p:attrName>style.visibility</p:attrName>
                                        </p:attrNameLst>
                                      </p:cBhvr>
                                      <p:to>
                                        <p:strVal val="visible"/>
                                      </p:to>
                                    </p:set>
                                    <p:animEffect transition="in" filter="fade">
                                      <p:cBhvr>
                                        <p:cTn id="49" dur="1000"/>
                                        <p:tgtEl>
                                          <p:spTgt spid="6">
                                            <p:txEl>
                                              <p:pRg st="1" end="1"/>
                                            </p:txEl>
                                          </p:spTgt>
                                        </p:tgtEl>
                                      </p:cBhvr>
                                    </p:animEffect>
                                    <p:anim calcmode="lin" valueType="num">
                                      <p:cBhvr>
                                        <p:cTn id="50"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6">
                                            <p:txEl>
                                              <p:pRg st="2" end="2"/>
                                            </p:txEl>
                                          </p:spTgt>
                                        </p:tgtEl>
                                        <p:attrNameLst>
                                          <p:attrName>style.visibility</p:attrName>
                                        </p:attrNameLst>
                                      </p:cBhvr>
                                      <p:to>
                                        <p:strVal val="visible"/>
                                      </p:to>
                                    </p:set>
                                    <p:animEffect transition="in" filter="fade">
                                      <p:cBhvr>
                                        <p:cTn id="56" dur="1000"/>
                                        <p:tgtEl>
                                          <p:spTgt spid="6">
                                            <p:txEl>
                                              <p:pRg st="2" end="2"/>
                                            </p:txEl>
                                          </p:spTgt>
                                        </p:tgtEl>
                                      </p:cBhvr>
                                    </p:animEffect>
                                    <p:anim calcmode="lin" valueType="num">
                                      <p:cBhvr>
                                        <p:cTn id="57"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58"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6">
                                            <p:txEl>
                                              <p:pRg st="3" end="3"/>
                                            </p:txEl>
                                          </p:spTgt>
                                        </p:tgtEl>
                                        <p:attrNameLst>
                                          <p:attrName>style.visibility</p:attrName>
                                        </p:attrNameLst>
                                      </p:cBhvr>
                                      <p:to>
                                        <p:strVal val="visible"/>
                                      </p:to>
                                    </p:set>
                                    <p:animEffect transition="in" filter="fade">
                                      <p:cBhvr>
                                        <p:cTn id="63" dur="1000"/>
                                        <p:tgtEl>
                                          <p:spTgt spid="6">
                                            <p:txEl>
                                              <p:pRg st="3" end="3"/>
                                            </p:txEl>
                                          </p:spTgt>
                                        </p:tgtEl>
                                      </p:cBhvr>
                                    </p:animEffect>
                                    <p:anim calcmode="lin" valueType="num">
                                      <p:cBhvr>
                                        <p:cTn id="64"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65"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6"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365" y="197090"/>
            <a:ext cx="9784080" cy="1508760"/>
          </a:xfrm>
        </p:spPr>
        <p:txBody>
          <a:bodyPr/>
          <a:lstStyle/>
          <a:p>
            <a:r>
              <a:rPr lang="en-US" dirty="0"/>
              <a:t>Micro  environment</a:t>
            </a:r>
            <a:endParaRPr lang="bg-BG" dirty="0"/>
          </a:p>
        </p:txBody>
      </p:sp>
      <p:sp>
        <p:nvSpPr>
          <p:cNvPr id="3" name="Rectangle 2"/>
          <p:cNvSpPr/>
          <p:nvPr/>
        </p:nvSpPr>
        <p:spPr>
          <a:xfrm>
            <a:off x="232470" y="1758840"/>
            <a:ext cx="5799909" cy="4185761"/>
          </a:xfrm>
          <a:prstGeom prst="rect">
            <a:avLst/>
          </a:prstGeom>
        </p:spPr>
        <p:txBody>
          <a:bodyPr wrap="square">
            <a:spAutoFit/>
          </a:bodyPr>
          <a:lstStyle/>
          <a:p>
            <a:pPr marL="285750" indent="-285750">
              <a:buFont typeface="Arial" panose="020B0604020202020204" pitchFamily="34" charset="0"/>
              <a:buChar char="•"/>
            </a:pPr>
            <a:r>
              <a:rPr lang="en-US" sz="3600" dirty="0">
                <a:solidFill>
                  <a:srgbClr val="FFFF00"/>
                </a:solidFill>
                <a:latin typeface="arial" panose="020B0604020202020204" pitchFamily="34" charset="0"/>
              </a:rPr>
              <a:t>Customers:</a:t>
            </a:r>
          </a:p>
          <a:p>
            <a:pPr marL="342900" indent="-342900">
              <a:buFont typeface="+mj-lt"/>
              <a:buAutoNum type="arabicPeriod"/>
            </a:pPr>
            <a:endParaRPr lang="en-US" dirty="0">
              <a:solidFill>
                <a:srgbClr val="92D050"/>
              </a:solidFill>
            </a:endParaRPr>
          </a:p>
          <a:p>
            <a:pPr marL="342900" indent="-342900">
              <a:buFont typeface="+mj-lt"/>
              <a:buAutoNum type="arabicPeriod"/>
            </a:pPr>
            <a:r>
              <a:rPr lang="en-US" dirty="0">
                <a:solidFill>
                  <a:srgbClr val="92D050"/>
                </a:solidFill>
                <a:latin typeface="arial" panose="020B0604020202020204" pitchFamily="34" charset="0"/>
              </a:rPr>
              <a:t>PHARMACIES -  the most developing segment of the pharmaceutical market ! Two subjects determine  the dynamic of the market  - individual pharmacies and large chains of pharmacies …..</a:t>
            </a:r>
            <a:endParaRPr lang="bg-BG" dirty="0">
              <a:solidFill>
                <a:srgbClr val="92D050"/>
              </a:solidFill>
              <a:latin typeface="arial" panose="020B0604020202020204" pitchFamily="34" charset="0"/>
            </a:endParaRPr>
          </a:p>
          <a:p>
            <a:pPr marL="361950"/>
            <a:r>
              <a:rPr lang="en-US" dirty="0">
                <a:solidFill>
                  <a:srgbClr val="92D050"/>
                </a:solidFill>
                <a:latin typeface="arial" panose="020B0604020202020204" pitchFamily="34" charset="0"/>
              </a:rPr>
              <a:t>We observe </a:t>
            </a:r>
            <a:r>
              <a:rPr lang="en-US" sz="3200" b="1" dirty="0">
                <a:ln w="22225">
                  <a:solidFill>
                    <a:schemeClr val="accent2"/>
                  </a:solidFill>
                  <a:prstDash val="solid"/>
                </a:ln>
                <a:solidFill>
                  <a:schemeClr val="accent2">
                    <a:lumMod val="40000"/>
                    <a:lumOff val="60000"/>
                  </a:schemeClr>
                </a:solidFill>
                <a:latin typeface="arial" panose="020B0604020202020204" pitchFamily="34" charset="0"/>
              </a:rPr>
              <a:t>“Sifting”</a:t>
            </a:r>
            <a:r>
              <a:rPr lang="en-US" b="1" dirty="0">
                <a:ln w="22225">
                  <a:solidFill>
                    <a:schemeClr val="accent2"/>
                  </a:solidFill>
                  <a:prstDash val="solid"/>
                </a:ln>
                <a:solidFill>
                  <a:schemeClr val="accent2">
                    <a:lumMod val="40000"/>
                    <a:lumOff val="60000"/>
                  </a:schemeClr>
                </a:solidFill>
                <a:latin typeface="arial" panose="020B0604020202020204" pitchFamily="34" charset="0"/>
              </a:rPr>
              <a:t> </a:t>
            </a:r>
            <a:r>
              <a:rPr lang="en-US" dirty="0">
                <a:solidFill>
                  <a:srgbClr val="92D050"/>
                </a:solidFill>
                <a:latin typeface="arial" panose="020B0604020202020204" pitchFamily="34" charset="0"/>
              </a:rPr>
              <a:t>of individual pharmacies  in the period 2016-2017- which are undergone on restructure because of professional consultation and support from our side  </a:t>
            </a:r>
          </a:p>
          <a:p>
            <a:endParaRPr lang="bg-BG" dirty="0">
              <a:solidFill>
                <a:srgbClr val="92D050"/>
              </a:solidFill>
              <a:latin typeface="arial" panose="020B0604020202020204" pitchFamily="34" charset="0"/>
            </a:endParaRPr>
          </a:p>
          <a:p>
            <a:pPr marL="342900" indent="-342900">
              <a:buAutoNum type="arabicPeriod" startAt="2"/>
            </a:pPr>
            <a:r>
              <a:rPr lang="en-US" dirty="0">
                <a:solidFill>
                  <a:srgbClr val="92D050"/>
                </a:solidFill>
                <a:latin typeface="arial" panose="020B0604020202020204" pitchFamily="34" charset="0"/>
              </a:rPr>
              <a:t>DROGERIES .......</a:t>
            </a:r>
            <a:endParaRPr lang="en-US" dirty="0">
              <a:solidFill>
                <a:srgbClr val="92D050"/>
              </a:solidFill>
            </a:endParaRPr>
          </a:p>
          <a:p>
            <a:pPr marL="342900" indent="-342900">
              <a:buAutoNum type="arabicPeriod" startAt="2"/>
            </a:pPr>
            <a:r>
              <a:rPr lang="en-US" dirty="0">
                <a:solidFill>
                  <a:srgbClr val="92D050"/>
                </a:solidFill>
                <a:latin typeface="arial" panose="020B0604020202020204" pitchFamily="34" charset="0"/>
              </a:rPr>
              <a:t>HOSPITALS (private, state) ?!</a:t>
            </a:r>
            <a:endParaRPr lang="bg-BG" dirty="0">
              <a:solidFill>
                <a:srgbClr val="92D050"/>
              </a:solidFill>
            </a:endParaRPr>
          </a:p>
        </p:txBody>
      </p:sp>
      <p:graphicFrame>
        <p:nvGraphicFramePr>
          <p:cNvPr id="10" name="Chart 9"/>
          <p:cNvGraphicFramePr/>
          <p:nvPr>
            <p:extLst>
              <p:ext uri="{D42A27DB-BD31-4B8C-83A1-F6EECF244321}">
                <p14:modId xmlns:p14="http://schemas.microsoft.com/office/powerpoint/2010/main" val="178436702"/>
              </p:ext>
            </p:extLst>
          </p:nvPr>
        </p:nvGraphicFramePr>
        <p:xfrm>
          <a:off x="6096000" y="1317521"/>
          <a:ext cx="5456903" cy="540774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82997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graphicEl>
                                              <a:chart seriesIdx="-3" categoryIdx="-3" bldStep="gridLegend"/>
                                            </p:graphicEl>
                                          </p:spTgt>
                                        </p:tgtEl>
                                        <p:attrNameLst>
                                          <p:attrName>style.visibility</p:attrName>
                                        </p:attrNameLst>
                                      </p:cBhvr>
                                      <p:to>
                                        <p:strVal val="visible"/>
                                      </p:to>
                                    </p:set>
                                    <p:animEffect transition="in" filter="fade">
                                      <p:cBhvr>
                                        <p:cTn id="7" dur="1000"/>
                                        <p:tgtEl>
                                          <p:spTgt spid="10">
                                            <p:graphicEl>
                                              <a:chart seriesIdx="-3" categoryIdx="-3" bldStep="gridLegend"/>
                                            </p:graphicEl>
                                          </p:spTgt>
                                        </p:tgtEl>
                                      </p:cBhvr>
                                    </p:animEffect>
                                    <p:anim calcmode="lin" valueType="num">
                                      <p:cBhvr>
                                        <p:cTn id="8" dur="1000" fill="hold"/>
                                        <p:tgtEl>
                                          <p:spTgt spid="10">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9" dur="1000" fill="hold"/>
                                        <p:tgtEl>
                                          <p:spTgt spid="10">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graphicEl>
                                              <a:chart seriesIdx="-4" categoryIdx="0" bldStep="category"/>
                                            </p:graphicEl>
                                          </p:spTgt>
                                        </p:tgtEl>
                                        <p:attrNameLst>
                                          <p:attrName>style.visibility</p:attrName>
                                        </p:attrNameLst>
                                      </p:cBhvr>
                                      <p:to>
                                        <p:strVal val="visible"/>
                                      </p:to>
                                    </p:set>
                                    <p:animEffect transition="in" filter="fade">
                                      <p:cBhvr>
                                        <p:cTn id="14" dur="1000"/>
                                        <p:tgtEl>
                                          <p:spTgt spid="10">
                                            <p:graphicEl>
                                              <a:chart seriesIdx="-4" categoryIdx="0" bldStep="category"/>
                                            </p:graphicEl>
                                          </p:spTgt>
                                        </p:tgtEl>
                                      </p:cBhvr>
                                    </p:animEffect>
                                    <p:anim calcmode="lin" valueType="num">
                                      <p:cBhvr>
                                        <p:cTn id="15" dur="1000" fill="hold"/>
                                        <p:tgtEl>
                                          <p:spTgt spid="10">
                                            <p:graphicEl>
                                              <a:chart seriesIdx="-4" categoryIdx="0" bldStep="category"/>
                                            </p:graphicEl>
                                          </p:spTgt>
                                        </p:tgtEl>
                                        <p:attrNameLst>
                                          <p:attrName>ppt_x</p:attrName>
                                        </p:attrNameLst>
                                      </p:cBhvr>
                                      <p:tavLst>
                                        <p:tav tm="0">
                                          <p:val>
                                            <p:strVal val="#ppt_x"/>
                                          </p:val>
                                        </p:tav>
                                        <p:tav tm="100000">
                                          <p:val>
                                            <p:strVal val="#ppt_x"/>
                                          </p:val>
                                        </p:tav>
                                      </p:tavLst>
                                    </p:anim>
                                    <p:anim calcmode="lin" valueType="num">
                                      <p:cBhvr>
                                        <p:cTn id="16" dur="1000" fill="hold"/>
                                        <p:tgtEl>
                                          <p:spTgt spid="10">
                                            <p:graphicEl>
                                              <a:chart seriesIdx="-4" categoryIdx="0" bldStep="category"/>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graphicEl>
                                              <a:chart seriesIdx="-4" categoryIdx="1" bldStep="category"/>
                                            </p:graphicEl>
                                          </p:spTgt>
                                        </p:tgtEl>
                                        <p:attrNameLst>
                                          <p:attrName>style.visibility</p:attrName>
                                        </p:attrNameLst>
                                      </p:cBhvr>
                                      <p:to>
                                        <p:strVal val="visible"/>
                                      </p:to>
                                    </p:set>
                                    <p:animEffect transition="in" filter="fade">
                                      <p:cBhvr>
                                        <p:cTn id="21" dur="1000"/>
                                        <p:tgtEl>
                                          <p:spTgt spid="10">
                                            <p:graphicEl>
                                              <a:chart seriesIdx="-4" categoryIdx="1" bldStep="category"/>
                                            </p:graphicEl>
                                          </p:spTgt>
                                        </p:tgtEl>
                                      </p:cBhvr>
                                    </p:animEffect>
                                    <p:anim calcmode="lin" valueType="num">
                                      <p:cBhvr>
                                        <p:cTn id="22" dur="1000" fill="hold"/>
                                        <p:tgtEl>
                                          <p:spTgt spid="10">
                                            <p:graphicEl>
                                              <a:chart seriesIdx="-4" categoryIdx="1" bldStep="category"/>
                                            </p:graphicEl>
                                          </p:spTgt>
                                        </p:tgtEl>
                                        <p:attrNameLst>
                                          <p:attrName>ppt_x</p:attrName>
                                        </p:attrNameLst>
                                      </p:cBhvr>
                                      <p:tavLst>
                                        <p:tav tm="0">
                                          <p:val>
                                            <p:strVal val="#ppt_x"/>
                                          </p:val>
                                        </p:tav>
                                        <p:tav tm="100000">
                                          <p:val>
                                            <p:strVal val="#ppt_x"/>
                                          </p:val>
                                        </p:tav>
                                      </p:tavLst>
                                    </p:anim>
                                    <p:anim calcmode="lin" valueType="num">
                                      <p:cBhvr>
                                        <p:cTn id="23" dur="1000" fill="hold"/>
                                        <p:tgtEl>
                                          <p:spTgt spid="10">
                                            <p:graphicEl>
                                              <a:chart seriesIdx="-4" categoryIdx="1" bldStep="category"/>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graphicEl>
                                              <a:chart seriesIdx="-4" categoryIdx="2" bldStep="category"/>
                                            </p:graphicEl>
                                          </p:spTgt>
                                        </p:tgtEl>
                                        <p:attrNameLst>
                                          <p:attrName>style.visibility</p:attrName>
                                        </p:attrNameLst>
                                      </p:cBhvr>
                                      <p:to>
                                        <p:strVal val="visible"/>
                                      </p:to>
                                    </p:set>
                                    <p:animEffect transition="in" filter="fade">
                                      <p:cBhvr>
                                        <p:cTn id="28" dur="1000"/>
                                        <p:tgtEl>
                                          <p:spTgt spid="10">
                                            <p:graphicEl>
                                              <a:chart seriesIdx="-4" categoryIdx="2" bldStep="category"/>
                                            </p:graphicEl>
                                          </p:spTgt>
                                        </p:tgtEl>
                                      </p:cBhvr>
                                    </p:animEffect>
                                    <p:anim calcmode="lin" valueType="num">
                                      <p:cBhvr>
                                        <p:cTn id="29" dur="1000" fill="hold"/>
                                        <p:tgtEl>
                                          <p:spTgt spid="10">
                                            <p:graphicEl>
                                              <a:chart seriesIdx="-4" categoryIdx="2" bldStep="category"/>
                                            </p:graphicEl>
                                          </p:spTgt>
                                        </p:tgtEl>
                                        <p:attrNameLst>
                                          <p:attrName>ppt_x</p:attrName>
                                        </p:attrNameLst>
                                      </p:cBhvr>
                                      <p:tavLst>
                                        <p:tav tm="0">
                                          <p:val>
                                            <p:strVal val="#ppt_x"/>
                                          </p:val>
                                        </p:tav>
                                        <p:tav tm="100000">
                                          <p:val>
                                            <p:strVal val="#ppt_x"/>
                                          </p:val>
                                        </p:tav>
                                      </p:tavLst>
                                    </p:anim>
                                    <p:anim calcmode="lin" valueType="num">
                                      <p:cBhvr>
                                        <p:cTn id="30" dur="1000" fill="hold"/>
                                        <p:tgtEl>
                                          <p:spTgt spid="10">
                                            <p:graphicEl>
                                              <a:chart seriesIdx="-4" categoryIdx="2" bldStep="category"/>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graphicEl>
                                              <a:chart seriesIdx="-4" categoryIdx="3" bldStep="category"/>
                                            </p:graphicEl>
                                          </p:spTgt>
                                        </p:tgtEl>
                                        <p:attrNameLst>
                                          <p:attrName>style.visibility</p:attrName>
                                        </p:attrNameLst>
                                      </p:cBhvr>
                                      <p:to>
                                        <p:strVal val="visible"/>
                                      </p:to>
                                    </p:set>
                                    <p:animEffect transition="in" filter="fade">
                                      <p:cBhvr>
                                        <p:cTn id="35" dur="1000"/>
                                        <p:tgtEl>
                                          <p:spTgt spid="10">
                                            <p:graphicEl>
                                              <a:chart seriesIdx="-4" categoryIdx="3" bldStep="category"/>
                                            </p:graphicEl>
                                          </p:spTgt>
                                        </p:tgtEl>
                                      </p:cBhvr>
                                    </p:animEffect>
                                    <p:anim calcmode="lin" valueType="num">
                                      <p:cBhvr>
                                        <p:cTn id="36" dur="1000" fill="hold"/>
                                        <p:tgtEl>
                                          <p:spTgt spid="10">
                                            <p:graphicEl>
                                              <a:chart seriesIdx="-4" categoryIdx="3" bldStep="category"/>
                                            </p:graphicEl>
                                          </p:spTgt>
                                        </p:tgtEl>
                                        <p:attrNameLst>
                                          <p:attrName>ppt_x</p:attrName>
                                        </p:attrNameLst>
                                      </p:cBhvr>
                                      <p:tavLst>
                                        <p:tav tm="0">
                                          <p:val>
                                            <p:strVal val="#ppt_x"/>
                                          </p:val>
                                        </p:tav>
                                        <p:tav tm="100000">
                                          <p:val>
                                            <p:strVal val="#ppt_x"/>
                                          </p:val>
                                        </p:tav>
                                      </p:tavLst>
                                    </p:anim>
                                    <p:anim calcmode="lin" valueType="num">
                                      <p:cBhvr>
                                        <p:cTn id="37" dur="1000" fill="hold"/>
                                        <p:tgtEl>
                                          <p:spTgt spid="10">
                                            <p:graphicEl>
                                              <a:chart seriesIdx="-4" categoryIdx="3" bldStep="category"/>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0">
                                            <p:graphicEl>
                                              <a:chart seriesIdx="-4" categoryIdx="4" bldStep="category"/>
                                            </p:graphicEl>
                                          </p:spTgt>
                                        </p:tgtEl>
                                        <p:attrNameLst>
                                          <p:attrName>style.visibility</p:attrName>
                                        </p:attrNameLst>
                                      </p:cBhvr>
                                      <p:to>
                                        <p:strVal val="visible"/>
                                      </p:to>
                                    </p:set>
                                    <p:animEffect transition="in" filter="fade">
                                      <p:cBhvr>
                                        <p:cTn id="42" dur="1000"/>
                                        <p:tgtEl>
                                          <p:spTgt spid="10">
                                            <p:graphicEl>
                                              <a:chart seriesIdx="-4" categoryIdx="4" bldStep="category"/>
                                            </p:graphicEl>
                                          </p:spTgt>
                                        </p:tgtEl>
                                      </p:cBhvr>
                                    </p:animEffect>
                                    <p:anim calcmode="lin" valueType="num">
                                      <p:cBhvr>
                                        <p:cTn id="43" dur="1000" fill="hold"/>
                                        <p:tgtEl>
                                          <p:spTgt spid="10">
                                            <p:graphicEl>
                                              <a:chart seriesIdx="-4" categoryIdx="4" bldStep="category"/>
                                            </p:graphicEl>
                                          </p:spTgt>
                                        </p:tgtEl>
                                        <p:attrNameLst>
                                          <p:attrName>ppt_x</p:attrName>
                                        </p:attrNameLst>
                                      </p:cBhvr>
                                      <p:tavLst>
                                        <p:tav tm="0">
                                          <p:val>
                                            <p:strVal val="#ppt_x"/>
                                          </p:val>
                                        </p:tav>
                                        <p:tav tm="100000">
                                          <p:val>
                                            <p:strVal val="#ppt_x"/>
                                          </p:val>
                                        </p:tav>
                                      </p:tavLst>
                                    </p:anim>
                                    <p:anim calcmode="lin" valueType="num">
                                      <p:cBhvr>
                                        <p:cTn id="44" dur="1000" fill="hold"/>
                                        <p:tgtEl>
                                          <p:spTgt spid="10">
                                            <p:graphicEl>
                                              <a:chart seriesIdx="-4" categoryIdx="4" bldStep="category"/>
                                            </p:graphic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animEffect transition="in" filter="fade">
                                      <p:cBhvr>
                                        <p:cTn id="49" dur="1000"/>
                                        <p:tgtEl>
                                          <p:spTgt spid="3">
                                            <p:txEl>
                                              <p:pRg st="3" end="3"/>
                                            </p:txEl>
                                          </p:spTgt>
                                        </p:tgtEl>
                                      </p:cBhvr>
                                    </p:animEffect>
                                    <p:anim calcmode="lin" valueType="num">
                                      <p:cBhvr>
                                        <p:cTn id="5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Chart bld="category"/>
        </p:bldSub>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606060"/>
      </a:dk2>
      <a:lt2>
        <a:srgbClr val="EDEDED"/>
      </a:lt2>
      <a:accent1>
        <a:srgbClr val="FFC000"/>
      </a:accent1>
      <a:accent2>
        <a:srgbClr val="A5D028"/>
      </a:accent2>
      <a:accent3>
        <a:srgbClr val="0CC978"/>
      </a:accent3>
      <a:accent4>
        <a:srgbClr val="099BDD"/>
      </a:accent4>
      <a:accent5>
        <a:srgbClr val="47BFCD"/>
      </a:accent5>
      <a:accent6>
        <a:srgbClr val="DD7C15"/>
      </a:accent6>
      <a:hlink>
        <a:srgbClr val="FF9933"/>
      </a:hlink>
      <a:folHlink>
        <a:srgbClr val="B2B2B2"/>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1D2DA32-AC8B-4194-BF85-FF4A5B40EB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Banded</Template>
  <TotalTime>5733</TotalTime>
  <Words>1534</Words>
  <Application>Microsoft Office PowerPoint</Application>
  <PresentationFormat>Widescreen</PresentationFormat>
  <Paragraphs>97</Paragraphs>
  <Slides>13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Arial</vt:lpstr>
      <vt:lpstr>Bahnschrift Light</vt:lpstr>
      <vt:lpstr>Book Antiqua</vt:lpstr>
      <vt:lpstr>Calibri</vt:lpstr>
      <vt:lpstr>Corbel</vt:lpstr>
      <vt:lpstr>Wingdings</vt:lpstr>
      <vt:lpstr>Banded</vt:lpstr>
      <vt:lpstr>Sting  ad 28 years of history</vt:lpstr>
      <vt:lpstr>OUR MISSION  what  is  our  mission? We  strive  to  achieve  and build  with  customers ...</vt:lpstr>
      <vt:lpstr>and more….. we  strive  to :</vt:lpstr>
      <vt:lpstr>profile</vt:lpstr>
      <vt:lpstr>profile</vt:lpstr>
      <vt:lpstr>PowerPoint Presentation</vt:lpstr>
      <vt:lpstr>OBJECTIVE </vt:lpstr>
      <vt:lpstr>ECONOMIC FACTORS  macro  environment</vt:lpstr>
      <vt:lpstr>Micro  environment</vt:lpstr>
      <vt:lpstr>Micro environment</vt:lpstr>
      <vt:lpstr>Pharma Marketing</vt:lpstr>
      <vt:lpstr>Activities</vt:lpstr>
      <vt:lpstr>FUTURE   GROWTH … ANALYSIS  AND  THE  NEED  FOR  BALANCE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Sting ad</dc:title>
  <dc:creator>Manager3</dc:creator>
  <cp:lastModifiedBy>Ivailo Rusev</cp:lastModifiedBy>
  <cp:revision>91</cp:revision>
  <dcterms:created xsi:type="dcterms:W3CDTF">2018-02-16T16:57:02Z</dcterms:created>
  <dcterms:modified xsi:type="dcterms:W3CDTF">2021-10-28T07:52:15Z</dcterms:modified>
</cp:coreProperties>
</file>